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
      <p:font typeface="Old Standard TT"/>
      <p:regular r:id="rId33"/>
      <p:bold r:id="rId34"/>
      <p: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OldStandardTT-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OldStandardTT-italic.fntdata"/><Relationship Id="rId12" Type="http://schemas.openxmlformats.org/officeDocument/2006/relationships/slide" Target="slides/slide7.xml"/><Relationship Id="rId34" Type="http://schemas.openxmlformats.org/officeDocument/2006/relationships/font" Target="fonts/OldStandardTT-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jpg>
</file>

<file path=ppt/media/image14.png>
</file>

<file path=ppt/media/image15.jp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jpg>
</file>

<file path=ppt/media/image25.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1d69e403d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1d69e403d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“Fontano’s Subs in Little Italy. It is really tasty actually I highly recommend you get some. This one has </a:t>
            </a:r>
            <a:r>
              <a:rPr lang="en"/>
              <a:t>prosciutto</a:t>
            </a:r>
            <a:r>
              <a:rPr lang="en"/>
              <a:t> and cured provolone. My question though is how is this sandwich able to exist by keeping its prices low and competitive??? This provolone is imported from Italy, meaning that I have to pay for this provolone in Euros . How is it possible for these small businesses to function especially in mass times of uncertainty?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3a46d549d9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3a46d549d9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3a46d549d9_2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3a46d549d9_2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3a46d549d9_2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3a46d549d9_2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3a46d549d9_2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3a46d549d9_2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3a46d549d9_2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3a46d549d9_2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3a46d549d9_2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3a46d549d9_2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3a46d549d9_2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3a46d549d9_2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1d69e403d4_0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1d69e403d4_0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3a46d549d9_2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3a46d549d9_2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1d69e403d4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1d69e403d4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Ladies and gentlemen, Students Professor and Guests, today we’re going to examine a way for small businesses like Fontano’s Subs to purchase its goods overseas at a low price.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3a46d549d9_2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3a46d549d9_2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3a46d549d9_2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3a46d549d9_2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3a46d549d9_2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3a46d549d9_2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1d69e403d4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1d69e403d4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3a46d549d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3a46d549d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3a46d549d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3a46d549d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3a46d549d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3a46d549d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3a46d549d9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3a46d549d9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3a46d549d9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3a46d549d9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3a46d549d9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3a46d549d9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equation for determining the value of an exchange rate. But when tested and put into practice, the formula does not work. In order to make up for the descripincys, the financial literature says that there is white noise.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1d69e403d4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1d69e403d4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rgbClr val="85BB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rgbClr val="91C274"/>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rgbClr val="85BB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85BB65"/>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a:solidFill>
            <a:srgbClr val="91C274"/>
          </a:solidFill>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rgbClr val="85BB65"/>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rgbClr val="85BB65"/>
              </a:buClr>
              <a:buSzPts val="4200"/>
              <a:buNone/>
              <a:defRPr sz="4200">
                <a:solidFill>
                  <a:srgbClr val="85BB65"/>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5.jp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13.jpg"/><Relationship Id="rId5"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2.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1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2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24.jpg"/><Relationship Id="rId4"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2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nvSpPr>
        <p:spPr>
          <a:xfrm>
            <a:off x="311700" y="4654250"/>
            <a:ext cx="246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ld Standard TT"/>
              <a:ea typeface="Old Standard TT"/>
              <a:cs typeface="Old Standard TT"/>
              <a:sym typeface="Old Standard TT"/>
            </a:endParaRPr>
          </a:p>
        </p:txBody>
      </p:sp>
      <p:pic>
        <p:nvPicPr>
          <p:cNvPr id="60" name="Google Shape;60;p13"/>
          <p:cNvPicPr preferRelativeResize="0"/>
          <p:nvPr/>
        </p:nvPicPr>
        <p:blipFill>
          <a:blip r:embed="rId3">
            <a:alphaModFix/>
          </a:blip>
          <a:stretch>
            <a:fillRect/>
          </a:stretch>
        </p:blipFill>
        <p:spPr>
          <a:xfrm>
            <a:off x="1549235" y="304675"/>
            <a:ext cx="6045517" cy="45341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Approach</a:t>
            </a:r>
            <a:endParaRPr/>
          </a:p>
        </p:txBody>
      </p:sp>
      <p:sp>
        <p:nvSpPr>
          <p:cNvPr id="124" name="Google Shape;124;p22"/>
          <p:cNvSpPr txBox="1"/>
          <p:nvPr>
            <p:ph idx="1" type="subTitle"/>
          </p:nvPr>
        </p:nvSpPr>
        <p:spPr>
          <a:xfrm>
            <a:off x="265500" y="1591976"/>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Data Collection</a:t>
            </a:r>
            <a:endParaRPr/>
          </a:p>
        </p:txBody>
      </p:sp>
      <p:sp>
        <p:nvSpPr>
          <p:cNvPr id="125" name="Google Shape;125;p22"/>
          <p:cNvSpPr txBox="1"/>
          <p:nvPr>
            <p:ph idx="2" type="body"/>
          </p:nvPr>
        </p:nvSpPr>
        <p:spPr>
          <a:xfrm>
            <a:off x="4770025" y="632725"/>
            <a:ext cx="3837000" cy="3810000"/>
          </a:xfrm>
          <a:prstGeom prst="rect">
            <a:avLst/>
          </a:prstGeom>
        </p:spPr>
        <p:txBody>
          <a:bodyPr anchorCtr="0" anchor="ctr" bIns="91425" lIns="91425" spcFirstLastPara="1" rIns="91425" wrap="square" tIns="91425">
            <a:normAutofit lnSpcReduction="20000"/>
          </a:bodyPr>
          <a:lstStyle/>
          <a:p>
            <a:pPr indent="-342900" lvl="0" marL="457200" rtl="0" algn="l">
              <a:lnSpc>
                <a:spcPct val="150000"/>
              </a:lnSpc>
              <a:spcBef>
                <a:spcPts val="0"/>
              </a:spcBef>
              <a:spcAft>
                <a:spcPts val="0"/>
              </a:spcAft>
              <a:buSzPts val="1800"/>
              <a:buChar char="-"/>
            </a:pPr>
            <a:r>
              <a:rPr lang="en"/>
              <a:t>Yahoo Finance</a:t>
            </a:r>
            <a:endParaRPr/>
          </a:p>
          <a:p>
            <a:pPr indent="-317500" lvl="1" marL="914400" rtl="0" algn="l">
              <a:lnSpc>
                <a:spcPct val="150000"/>
              </a:lnSpc>
              <a:spcBef>
                <a:spcPts val="0"/>
              </a:spcBef>
              <a:spcAft>
                <a:spcPts val="0"/>
              </a:spcAft>
              <a:buSzPts val="1400"/>
              <a:buChar char="-"/>
            </a:pPr>
            <a:r>
              <a:rPr lang="en"/>
              <a:t>For EUR/USD rates, DXY, and US treasury yield rates.</a:t>
            </a:r>
            <a:endParaRPr/>
          </a:p>
          <a:p>
            <a:pPr indent="-342900" lvl="0" marL="457200" rtl="0" algn="l">
              <a:lnSpc>
                <a:spcPct val="150000"/>
              </a:lnSpc>
              <a:spcBef>
                <a:spcPts val="0"/>
              </a:spcBef>
              <a:spcAft>
                <a:spcPts val="0"/>
              </a:spcAft>
              <a:buSzPts val="1800"/>
              <a:buChar char="-"/>
            </a:pPr>
            <a:r>
              <a:rPr lang="en"/>
              <a:t>ECB  (European Central Bank)</a:t>
            </a:r>
            <a:endParaRPr/>
          </a:p>
          <a:p>
            <a:pPr indent="-317500" lvl="1" marL="914400" rtl="0" algn="l">
              <a:lnSpc>
                <a:spcPct val="150000"/>
              </a:lnSpc>
              <a:spcBef>
                <a:spcPts val="0"/>
              </a:spcBef>
              <a:spcAft>
                <a:spcPts val="0"/>
              </a:spcAft>
              <a:buSzPts val="1400"/>
              <a:buChar char="-"/>
            </a:pPr>
            <a:r>
              <a:rPr lang="en"/>
              <a:t>For Euro treasury yield rates.</a:t>
            </a:r>
            <a:endParaRPr/>
          </a:p>
          <a:p>
            <a:pPr indent="-342900" lvl="0" marL="457200" rtl="0" algn="l">
              <a:lnSpc>
                <a:spcPct val="150000"/>
              </a:lnSpc>
              <a:spcBef>
                <a:spcPts val="0"/>
              </a:spcBef>
              <a:spcAft>
                <a:spcPts val="0"/>
              </a:spcAft>
              <a:buSzPts val="1800"/>
              <a:buChar char="-"/>
            </a:pPr>
            <a:r>
              <a:rPr lang="en"/>
              <a:t>www.usinflationcalculator.com</a:t>
            </a:r>
            <a:endParaRPr/>
          </a:p>
          <a:p>
            <a:pPr indent="-317500" lvl="1" marL="914400" rtl="0" algn="l">
              <a:lnSpc>
                <a:spcPct val="150000"/>
              </a:lnSpc>
              <a:spcBef>
                <a:spcPts val="0"/>
              </a:spcBef>
              <a:spcAft>
                <a:spcPts val="0"/>
              </a:spcAft>
              <a:buSzPts val="1400"/>
              <a:buChar char="-"/>
            </a:pPr>
            <a:r>
              <a:rPr lang="en"/>
              <a:t>For historical US inflation data.</a:t>
            </a:r>
            <a:endParaRPr/>
          </a:p>
          <a:p>
            <a:pPr indent="-342900" lvl="0" marL="457200" rtl="0" algn="l">
              <a:lnSpc>
                <a:spcPct val="150000"/>
              </a:lnSpc>
              <a:spcBef>
                <a:spcPts val="0"/>
              </a:spcBef>
              <a:spcAft>
                <a:spcPts val="0"/>
              </a:spcAft>
              <a:buSzPts val="1800"/>
              <a:buChar char="-"/>
            </a:pPr>
            <a:r>
              <a:rPr lang="en"/>
              <a:t>www.rateinflation.com </a:t>
            </a:r>
            <a:endParaRPr/>
          </a:p>
          <a:p>
            <a:pPr indent="-317500" lvl="1" marL="914400" rtl="0" algn="l">
              <a:lnSpc>
                <a:spcPct val="150000"/>
              </a:lnSpc>
              <a:spcBef>
                <a:spcPts val="0"/>
              </a:spcBef>
              <a:spcAft>
                <a:spcPts val="0"/>
              </a:spcAft>
              <a:buSzPts val="1400"/>
              <a:buChar char="-"/>
            </a:pPr>
            <a:r>
              <a:rPr lang="en"/>
              <a:t>For historical Euro area inflation data.</a:t>
            </a:r>
            <a:endParaRPr/>
          </a:p>
          <a:p>
            <a:pPr indent="0" lvl="0" marL="457200" rtl="0" algn="l">
              <a:lnSpc>
                <a:spcPct val="150000"/>
              </a:lnSpc>
              <a:spcBef>
                <a:spcPts val="1200"/>
              </a:spcBef>
              <a:spcAft>
                <a:spcPts val="1200"/>
              </a:spcAft>
              <a:buNone/>
            </a:pPr>
            <a:r>
              <a:t/>
            </a:r>
            <a:endParaRPr sz="1400"/>
          </a:p>
        </p:txBody>
      </p:sp>
      <p:pic>
        <p:nvPicPr>
          <p:cNvPr id="126" name="Google Shape;126;p22"/>
          <p:cNvPicPr preferRelativeResize="0"/>
          <p:nvPr/>
        </p:nvPicPr>
        <p:blipFill>
          <a:blip r:embed="rId3">
            <a:alphaModFix/>
          </a:blip>
          <a:stretch>
            <a:fillRect/>
          </a:stretch>
        </p:blipFill>
        <p:spPr>
          <a:xfrm>
            <a:off x="1894100" y="2140675"/>
            <a:ext cx="2575825" cy="1448900"/>
          </a:xfrm>
          <a:prstGeom prst="rect">
            <a:avLst/>
          </a:prstGeom>
          <a:noFill/>
          <a:ln>
            <a:noFill/>
          </a:ln>
        </p:spPr>
      </p:pic>
      <p:pic>
        <p:nvPicPr>
          <p:cNvPr id="127" name="Google Shape;127;p22"/>
          <p:cNvPicPr preferRelativeResize="0"/>
          <p:nvPr/>
        </p:nvPicPr>
        <p:blipFill>
          <a:blip r:embed="rId4">
            <a:alphaModFix/>
          </a:blip>
          <a:stretch>
            <a:fillRect/>
          </a:stretch>
        </p:blipFill>
        <p:spPr>
          <a:xfrm>
            <a:off x="152400" y="3352325"/>
            <a:ext cx="2643875" cy="1610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Approach</a:t>
            </a:r>
            <a:endParaRPr/>
          </a:p>
        </p:txBody>
      </p:sp>
      <p:sp>
        <p:nvSpPr>
          <p:cNvPr id="133" name="Google Shape;133;p23"/>
          <p:cNvSpPr txBox="1"/>
          <p:nvPr>
            <p:ph idx="1" type="subTitle"/>
          </p:nvPr>
        </p:nvSpPr>
        <p:spPr>
          <a:xfrm>
            <a:off x="265500" y="1591976"/>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Data Preparation</a:t>
            </a:r>
            <a:endParaRPr/>
          </a:p>
        </p:txBody>
      </p:sp>
      <p:sp>
        <p:nvSpPr>
          <p:cNvPr id="134" name="Google Shape;134;p23"/>
          <p:cNvSpPr txBox="1"/>
          <p:nvPr>
            <p:ph idx="2" type="body"/>
          </p:nvPr>
        </p:nvSpPr>
        <p:spPr>
          <a:xfrm>
            <a:off x="4770025" y="198975"/>
            <a:ext cx="3837000" cy="4243800"/>
          </a:xfrm>
          <a:prstGeom prst="rect">
            <a:avLst/>
          </a:prstGeom>
        </p:spPr>
        <p:txBody>
          <a:bodyPr anchorCtr="0" anchor="ctr" bIns="91425" lIns="91425" spcFirstLastPara="1" rIns="91425" wrap="square" tIns="91425">
            <a:normAutofit/>
          </a:bodyPr>
          <a:lstStyle/>
          <a:p>
            <a:pPr indent="-317500" lvl="0" marL="457200" rtl="0" algn="l">
              <a:lnSpc>
                <a:spcPct val="150000"/>
              </a:lnSpc>
              <a:spcBef>
                <a:spcPts val="0"/>
              </a:spcBef>
              <a:spcAft>
                <a:spcPts val="0"/>
              </a:spcAft>
              <a:buSzPts val="1400"/>
              <a:buChar char="-"/>
            </a:pPr>
            <a:r>
              <a:rPr lang="en" sz="1400"/>
              <a:t>Used Google Colab for data preparation.</a:t>
            </a:r>
            <a:endParaRPr sz="1400"/>
          </a:p>
          <a:p>
            <a:pPr indent="-317500" lvl="0" marL="457200" rtl="0" algn="l">
              <a:lnSpc>
                <a:spcPct val="150000"/>
              </a:lnSpc>
              <a:spcBef>
                <a:spcPts val="0"/>
              </a:spcBef>
              <a:spcAft>
                <a:spcPts val="0"/>
              </a:spcAft>
              <a:buSzPts val="1400"/>
              <a:buChar char="-"/>
            </a:pPr>
            <a:r>
              <a:rPr lang="en" sz="1400"/>
              <a:t>Data imported via API, online CSV and HTML tables.</a:t>
            </a:r>
            <a:endParaRPr sz="1400"/>
          </a:p>
          <a:p>
            <a:pPr indent="-317500" lvl="0" marL="457200" rtl="0" algn="l">
              <a:lnSpc>
                <a:spcPct val="150000"/>
              </a:lnSpc>
              <a:spcBef>
                <a:spcPts val="0"/>
              </a:spcBef>
              <a:spcAft>
                <a:spcPts val="0"/>
              </a:spcAft>
              <a:buSzPts val="1400"/>
              <a:buChar char="-"/>
            </a:pPr>
            <a:r>
              <a:rPr lang="en" sz="1400"/>
              <a:t>Formatted into a date index and value columns.</a:t>
            </a:r>
            <a:endParaRPr sz="1400"/>
          </a:p>
          <a:p>
            <a:pPr indent="-317500" lvl="0" marL="457200" rtl="0" algn="l">
              <a:lnSpc>
                <a:spcPct val="150000"/>
              </a:lnSpc>
              <a:spcBef>
                <a:spcPts val="0"/>
              </a:spcBef>
              <a:spcAft>
                <a:spcPts val="0"/>
              </a:spcAft>
              <a:buSzPts val="1400"/>
              <a:buChar char="-"/>
            </a:pPr>
            <a:r>
              <a:rPr lang="en" sz="1400"/>
              <a:t>Combined into one single dataframe.</a:t>
            </a:r>
            <a:endParaRPr sz="1400"/>
          </a:p>
          <a:p>
            <a:pPr indent="-317500" lvl="0" marL="457200" rtl="0" algn="l">
              <a:lnSpc>
                <a:spcPct val="150000"/>
              </a:lnSpc>
              <a:spcBef>
                <a:spcPts val="0"/>
              </a:spcBef>
              <a:spcAft>
                <a:spcPts val="0"/>
              </a:spcAft>
              <a:buSzPts val="1400"/>
              <a:buChar char="-"/>
            </a:pPr>
            <a:r>
              <a:rPr lang="en" sz="1400"/>
              <a:t>Null values handled by trimming top and bottom rows, as well as forward filling.</a:t>
            </a:r>
            <a:endParaRPr sz="1400"/>
          </a:p>
          <a:p>
            <a:pPr indent="-317500" lvl="0" marL="457200" rtl="0" algn="l">
              <a:lnSpc>
                <a:spcPct val="150000"/>
              </a:lnSpc>
              <a:spcBef>
                <a:spcPts val="0"/>
              </a:spcBef>
              <a:spcAft>
                <a:spcPts val="0"/>
              </a:spcAft>
              <a:buSzPts val="1400"/>
              <a:buChar char="-"/>
            </a:pPr>
            <a:r>
              <a:rPr lang="en" sz="1400"/>
              <a:t>Added labels for next day's price movement (up/down) and 7 days later (coded as 1 or 0)</a:t>
            </a:r>
            <a:endParaRPr sz="1400"/>
          </a:p>
        </p:txBody>
      </p:sp>
      <p:pic>
        <p:nvPicPr>
          <p:cNvPr id="135" name="Google Shape;135;p23"/>
          <p:cNvPicPr preferRelativeResize="0"/>
          <p:nvPr/>
        </p:nvPicPr>
        <p:blipFill>
          <a:blip r:embed="rId3">
            <a:alphaModFix/>
          </a:blip>
          <a:stretch>
            <a:fillRect/>
          </a:stretch>
        </p:blipFill>
        <p:spPr>
          <a:xfrm>
            <a:off x="208950" y="2029326"/>
            <a:ext cx="4158299" cy="29617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Approach</a:t>
            </a:r>
            <a:endParaRPr/>
          </a:p>
        </p:txBody>
      </p:sp>
      <p:sp>
        <p:nvSpPr>
          <p:cNvPr id="141" name="Google Shape;141;p24"/>
          <p:cNvSpPr txBox="1"/>
          <p:nvPr>
            <p:ph idx="1" type="subTitle"/>
          </p:nvPr>
        </p:nvSpPr>
        <p:spPr>
          <a:xfrm>
            <a:off x="265500" y="1591976"/>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Model Selection</a:t>
            </a:r>
            <a:endParaRPr/>
          </a:p>
        </p:txBody>
      </p:sp>
      <p:sp>
        <p:nvSpPr>
          <p:cNvPr id="142" name="Google Shape;142;p24"/>
          <p:cNvSpPr txBox="1"/>
          <p:nvPr>
            <p:ph idx="2" type="body"/>
          </p:nvPr>
        </p:nvSpPr>
        <p:spPr>
          <a:xfrm>
            <a:off x="4770025" y="198975"/>
            <a:ext cx="4231200" cy="2468100"/>
          </a:xfrm>
          <a:prstGeom prst="rect">
            <a:avLst/>
          </a:prstGeom>
        </p:spPr>
        <p:txBody>
          <a:bodyPr anchorCtr="0" anchor="ctr" bIns="91425" lIns="91425" spcFirstLastPara="1" rIns="91425" wrap="square" tIns="91425">
            <a:normAutofit/>
          </a:bodyPr>
          <a:lstStyle/>
          <a:p>
            <a:pPr indent="0" lvl="0" marL="0" rtl="0" algn="l">
              <a:lnSpc>
                <a:spcPct val="150000"/>
              </a:lnSpc>
              <a:spcBef>
                <a:spcPts val="0"/>
              </a:spcBef>
              <a:spcAft>
                <a:spcPts val="0"/>
              </a:spcAft>
              <a:buNone/>
            </a:pPr>
            <a:r>
              <a:rPr lang="en" sz="1400"/>
              <a:t>Two main models used in forecasting future price movements for many financial instruments:</a:t>
            </a:r>
            <a:endParaRPr sz="1400"/>
          </a:p>
          <a:p>
            <a:pPr indent="-317500" lvl="0" marL="457200" rtl="0" algn="l">
              <a:lnSpc>
                <a:spcPct val="150000"/>
              </a:lnSpc>
              <a:spcBef>
                <a:spcPts val="1200"/>
              </a:spcBef>
              <a:spcAft>
                <a:spcPts val="0"/>
              </a:spcAft>
              <a:buSzPts val="1400"/>
              <a:buChar char="-"/>
            </a:pPr>
            <a:r>
              <a:rPr lang="en" sz="1400"/>
              <a:t>Random Forests</a:t>
            </a:r>
            <a:endParaRPr sz="1400"/>
          </a:p>
          <a:p>
            <a:pPr indent="-317500" lvl="0" marL="457200" rtl="0" algn="l">
              <a:lnSpc>
                <a:spcPct val="150000"/>
              </a:lnSpc>
              <a:spcBef>
                <a:spcPts val="0"/>
              </a:spcBef>
              <a:spcAft>
                <a:spcPts val="0"/>
              </a:spcAft>
              <a:buSzPts val="1400"/>
              <a:buChar char="-"/>
            </a:pPr>
            <a:r>
              <a:rPr lang="en" sz="1400"/>
              <a:t>LSTM (long short-term memory) networks</a:t>
            </a:r>
            <a:endParaRPr sz="1400"/>
          </a:p>
          <a:p>
            <a:pPr indent="0" lvl="0" marL="0" rtl="0" algn="l">
              <a:lnSpc>
                <a:spcPct val="150000"/>
              </a:lnSpc>
              <a:spcBef>
                <a:spcPts val="1200"/>
              </a:spcBef>
              <a:spcAft>
                <a:spcPts val="1200"/>
              </a:spcAft>
              <a:buNone/>
            </a:pPr>
            <a:r>
              <a:t/>
            </a:r>
            <a:endParaRPr sz="1400"/>
          </a:p>
        </p:txBody>
      </p:sp>
      <p:pic>
        <p:nvPicPr>
          <p:cNvPr id="143" name="Google Shape;143;p24"/>
          <p:cNvPicPr preferRelativeResize="0"/>
          <p:nvPr/>
        </p:nvPicPr>
        <p:blipFill>
          <a:blip r:embed="rId3">
            <a:alphaModFix/>
          </a:blip>
          <a:stretch>
            <a:fillRect/>
          </a:stretch>
        </p:blipFill>
        <p:spPr>
          <a:xfrm>
            <a:off x="5313550" y="1976325"/>
            <a:ext cx="3088850" cy="3021550"/>
          </a:xfrm>
          <a:prstGeom prst="rect">
            <a:avLst/>
          </a:prstGeom>
          <a:noFill/>
          <a:ln>
            <a:noFill/>
          </a:ln>
        </p:spPr>
      </p:pic>
      <p:pic>
        <p:nvPicPr>
          <p:cNvPr id="144" name="Google Shape;144;p24"/>
          <p:cNvPicPr preferRelativeResize="0"/>
          <p:nvPr/>
        </p:nvPicPr>
        <p:blipFill>
          <a:blip r:embed="rId4">
            <a:alphaModFix/>
          </a:blip>
          <a:stretch>
            <a:fillRect/>
          </a:stretch>
        </p:blipFill>
        <p:spPr>
          <a:xfrm>
            <a:off x="560625" y="2388050"/>
            <a:ext cx="3260401" cy="2535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5"/>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Approach</a:t>
            </a:r>
            <a:endParaRPr/>
          </a:p>
        </p:txBody>
      </p:sp>
      <p:sp>
        <p:nvSpPr>
          <p:cNvPr id="150" name="Google Shape;150;p25"/>
          <p:cNvSpPr txBox="1"/>
          <p:nvPr>
            <p:ph idx="1" type="subTitle"/>
          </p:nvPr>
        </p:nvSpPr>
        <p:spPr>
          <a:xfrm>
            <a:off x="265500" y="1591976"/>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LSTM</a:t>
            </a:r>
            <a:endParaRPr/>
          </a:p>
          <a:p>
            <a:pPr indent="0" lvl="0" marL="0" rtl="0" algn="ctr">
              <a:spcBef>
                <a:spcPts val="0"/>
              </a:spcBef>
              <a:spcAft>
                <a:spcPts val="0"/>
              </a:spcAft>
              <a:buNone/>
            </a:pPr>
            <a:r>
              <a:rPr lang="en"/>
              <a:t>Long short-term memory</a:t>
            </a:r>
            <a:endParaRPr/>
          </a:p>
        </p:txBody>
      </p:sp>
      <p:sp>
        <p:nvSpPr>
          <p:cNvPr id="151" name="Google Shape;151;p25"/>
          <p:cNvSpPr txBox="1"/>
          <p:nvPr>
            <p:ph idx="2" type="body"/>
          </p:nvPr>
        </p:nvSpPr>
        <p:spPr>
          <a:xfrm>
            <a:off x="4770025" y="198975"/>
            <a:ext cx="4231200" cy="4400400"/>
          </a:xfrm>
          <a:prstGeom prst="rect">
            <a:avLst/>
          </a:prstGeom>
        </p:spPr>
        <p:txBody>
          <a:bodyPr anchorCtr="0" anchor="ctr"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en"/>
              <a:t>Type of Recurrent Neural Network (RNN)</a:t>
            </a:r>
            <a:endParaRPr/>
          </a:p>
          <a:p>
            <a:pPr indent="-342900" lvl="0" marL="457200" rtl="0" algn="l">
              <a:lnSpc>
                <a:spcPct val="150000"/>
              </a:lnSpc>
              <a:spcBef>
                <a:spcPts val="0"/>
              </a:spcBef>
              <a:spcAft>
                <a:spcPts val="0"/>
              </a:spcAft>
              <a:buSzPts val="1800"/>
              <a:buChar char="-"/>
            </a:pPr>
            <a:r>
              <a:rPr lang="en"/>
              <a:t>Used for sequential data modeling</a:t>
            </a:r>
            <a:endParaRPr/>
          </a:p>
          <a:p>
            <a:pPr indent="-317500" lvl="1" marL="914400" rtl="0" algn="l">
              <a:lnSpc>
                <a:spcPct val="150000"/>
              </a:lnSpc>
              <a:spcBef>
                <a:spcPts val="0"/>
              </a:spcBef>
              <a:spcAft>
                <a:spcPts val="0"/>
              </a:spcAft>
              <a:buSzPts val="1400"/>
              <a:buChar char="-"/>
            </a:pPr>
            <a:r>
              <a:rPr lang="en"/>
              <a:t>Time dependent, like stocks</a:t>
            </a:r>
            <a:endParaRPr/>
          </a:p>
          <a:p>
            <a:pPr indent="-317500" lvl="1" marL="914400" rtl="0" algn="l">
              <a:lnSpc>
                <a:spcPct val="150000"/>
              </a:lnSpc>
              <a:spcBef>
                <a:spcPts val="0"/>
              </a:spcBef>
              <a:spcAft>
                <a:spcPts val="0"/>
              </a:spcAft>
              <a:buSzPts val="1400"/>
              <a:buChar char="-"/>
            </a:pPr>
            <a:r>
              <a:rPr lang="en"/>
              <a:t>Sequential text generation</a:t>
            </a:r>
            <a:endParaRPr/>
          </a:p>
          <a:p>
            <a:pPr indent="0" lvl="0" marL="0" rtl="0" algn="l">
              <a:lnSpc>
                <a:spcPct val="150000"/>
              </a:lnSpc>
              <a:spcBef>
                <a:spcPts val="1200"/>
              </a:spcBef>
              <a:spcAft>
                <a:spcPts val="0"/>
              </a:spcAft>
              <a:buNone/>
            </a:pPr>
            <a:r>
              <a:rPr lang="en"/>
              <a:t>The model does not provide a significant increase in accuracy for financial data over random forests.</a:t>
            </a:r>
            <a:endParaRPr/>
          </a:p>
          <a:p>
            <a:pPr indent="0" lvl="0" marL="0" rtl="0" algn="l">
              <a:lnSpc>
                <a:spcPct val="150000"/>
              </a:lnSpc>
              <a:spcBef>
                <a:spcPts val="1200"/>
              </a:spcBef>
              <a:spcAft>
                <a:spcPts val="1200"/>
              </a:spcAft>
              <a:buNone/>
            </a:pPr>
            <a:r>
              <a:t/>
            </a:r>
            <a:endParaRPr sz="1400"/>
          </a:p>
        </p:txBody>
      </p:sp>
      <p:pic>
        <p:nvPicPr>
          <p:cNvPr id="152" name="Google Shape;152;p25"/>
          <p:cNvPicPr preferRelativeResize="0"/>
          <p:nvPr/>
        </p:nvPicPr>
        <p:blipFill>
          <a:blip r:embed="rId3">
            <a:alphaModFix/>
          </a:blip>
          <a:stretch>
            <a:fillRect/>
          </a:stretch>
        </p:blipFill>
        <p:spPr>
          <a:xfrm>
            <a:off x="560625" y="2386050"/>
            <a:ext cx="3262975" cy="2537026"/>
          </a:xfrm>
          <a:prstGeom prst="rect">
            <a:avLst/>
          </a:prstGeom>
          <a:noFill/>
          <a:ln>
            <a:noFill/>
          </a:ln>
        </p:spPr>
      </p:pic>
      <p:pic>
        <p:nvPicPr>
          <p:cNvPr id="153" name="Google Shape;153;p25"/>
          <p:cNvPicPr preferRelativeResize="0"/>
          <p:nvPr/>
        </p:nvPicPr>
        <p:blipFill>
          <a:blip r:embed="rId4">
            <a:alphaModFix/>
          </a:blip>
          <a:stretch>
            <a:fillRect/>
          </a:stretch>
        </p:blipFill>
        <p:spPr>
          <a:xfrm>
            <a:off x="7048500" y="3272525"/>
            <a:ext cx="1809751" cy="18097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6"/>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Approach</a:t>
            </a:r>
            <a:endParaRPr/>
          </a:p>
        </p:txBody>
      </p:sp>
      <p:sp>
        <p:nvSpPr>
          <p:cNvPr id="159" name="Google Shape;159;p26"/>
          <p:cNvSpPr txBox="1"/>
          <p:nvPr>
            <p:ph idx="1" type="subTitle"/>
          </p:nvPr>
        </p:nvSpPr>
        <p:spPr>
          <a:xfrm>
            <a:off x="265500" y="1591976"/>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Random Forest Classifier</a:t>
            </a:r>
            <a:endParaRPr/>
          </a:p>
        </p:txBody>
      </p:sp>
      <p:sp>
        <p:nvSpPr>
          <p:cNvPr id="160" name="Google Shape;160;p26"/>
          <p:cNvSpPr txBox="1"/>
          <p:nvPr>
            <p:ph idx="2" type="body"/>
          </p:nvPr>
        </p:nvSpPr>
        <p:spPr>
          <a:xfrm>
            <a:off x="4770025" y="198975"/>
            <a:ext cx="4231200" cy="4400400"/>
          </a:xfrm>
          <a:prstGeom prst="rect">
            <a:avLst/>
          </a:prstGeom>
        </p:spPr>
        <p:txBody>
          <a:bodyPr anchorCtr="0" anchor="ctr" bIns="91425" lIns="91425" spcFirstLastPara="1" rIns="91425" wrap="square" tIns="91425">
            <a:normAutofit/>
          </a:bodyPr>
          <a:lstStyle/>
          <a:p>
            <a:pPr indent="0" lvl="0" marL="0" rtl="0" algn="l">
              <a:lnSpc>
                <a:spcPct val="150000"/>
              </a:lnSpc>
              <a:spcBef>
                <a:spcPts val="0"/>
              </a:spcBef>
              <a:spcAft>
                <a:spcPts val="0"/>
              </a:spcAft>
              <a:buNone/>
            </a:pPr>
            <a:r>
              <a:rPr lang="en"/>
              <a:t>Our Approach</a:t>
            </a:r>
            <a:endParaRPr/>
          </a:p>
          <a:p>
            <a:pPr indent="-342900" lvl="0" marL="457200" rtl="0" algn="l">
              <a:lnSpc>
                <a:spcPct val="150000"/>
              </a:lnSpc>
              <a:spcBef>
                <a:spcPts val="1200"/>
              </a:spcBef>
              <a:spcAft>
                <a:spcPts val="0"/>
              </a:spcAft>
              <a:buSzPts val="1800"/>
              <a:buChar char="-"/>
            </a:pPr>
            <a:r>
              <a:rPr lang="en"/>
              <a:t>Ensemble method combining multiple decision trees.</a:t>
            </a:r>
            <a:endParaRPr/>
          </a:p>
          <a:p>
            <a:pPr indent="-342900" lvl="0" marL="457200" rtl="0" algn="l">
              <a:lnSpc>
                <a:spcPct val="150000"/>
              </a:lnSpc>
              <a:spcBef>
                <a:spcPts val="0"/>
              </a:spcBef>
              <a:spcAft>
                <a:spcPts val="0"/>
              </a:spcAft>
              <a:buSzPts val="1800"/>
              <a:buChar char="-"/>
            </a:pPr>
            <a:r>
              <a:rPr lang="en"/>
              <a:t>Model generates different tree iterations.</a:t>
            </a:r>
            <a:endParaRPr/>
          </a:p>
          <a:p>
            <a:pPr indent="-342900" lvl="0" marL="457200" rtl="0" algn="l">
              <a:lnSpc>
                <a:spcPct val="150000"/>
              </a:lnSpc>
              <a:spcBef>
                <a:spcPts val="0"/>
              </a:spcBef>
              <a:spcAft>
                <a:spcPts val="0"/>
              </a:spcAft>
              <a:buSzPts val="1800"/>
              <a:buChar char="-"/>
            </a:pPr>
            <a:r>
              <a:rPr lang="en"/>
              <a:t>Majority vote taken at the end to make the final prediction.</a:t>
            </a:r>
            <a:endParaRPr/>
          </a:p>
          <a:p>
            <a:pPr indent="0" lvl="0" marL="0" rtl="0" algn="l">
              <a:lnSpc>
                <a:spcPct val="150000"/>
              </a:lnSpc>
              <a:spcBef>
                <a:spcPts val="1200"/>
              </a:spcBef>
              <a:spcAft>
                <a:spcPts val="1200"/>
              </a:spcAft>
              <a:buNone/>
            </a:pPr>
            <a:r>
              <a:t/>
            </a:r>
            <a:endParaRPr sz="1400"/>
          </a:p>
        </p:txBody>
      </p:sp>
      <p:pic>
        <p:nvPicPr>
          <p:cNvPr id="161" name="Google Shape;161;p26"/>
          <p:cNvPicPr preferRelativeResize="0"/>
          <p:nvPr/>
        </p:nvPicPr>
        <p:blipFill>
          <a:blip r:embed="rId3">
            <a:alphaModFix/>
          </a:blip>
          <a:stretch>
            <a:fillRect/>
          </a:stretch>
        </p:blipFill>
        <p:spPr>
          <a:xfrm>
            <a:off x="152400" y="2156097"/>
            <a:ext cx="4231200" cy="283500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Evaluation</a:t>
            </a:r>
            <a:endParaRPr/>
          </a:p>
        </p:txBody>
      </p:sp>
      <p:sp>
        <p:nvSpPr>
          <p:cNvPr id="167" name="Google Shape;167;p27"/>
          <p:cNvSpPr txBox="1"/>
          <p:nvPr>
            <p:ph idx="2" type="body"/>
          </p:nvPr>
        </p:nvSpPr>
        <p:spPr>
          <a:xfrm>
            <a:off x="4770025" y="198975"/>
            <a:ext cx="4231200" cy="4400400"/>
          </a:xfrm>
          <a:prstGeom prst="rect">
            <a:avLst/>
          </a:prstGeom>
        </p:spPr>
        <p:txBody>
          <a:bodyPr anchorCtr="0" anchor="ctr" bIns="91425" lIns="91425" spcFirstLastPara="1" rIns="91425" wrap="square" tIns="91425">
            <a:normAutofit/>
          </a:bodyPr>
          <a:lstStyle/>
          <a:p>
            <a:pPr indent="0" lvl="0" marL="0" rtl="0" algn="l">
              <a:lnSpc>
                <a:spcPct val="115000"/>
              </a:lnSpc>
              <a:spcBef>
                <a:spcPts val="0"/>
              </a:spcBef>
              <a:spcAft>
                <a:spcPts val="0"/>
              </a:spcAft>
              <a:buNone/>
            </a:pPr>
            <a:r>
              <a:rPr lang="en"/>
              <a:t>Classification on two separate labels.</a:t>
            </a:r>
            <a:endParaRPr/>
          </a:p>
          <a:p>
            <a:pPr indent="-317500" lvl="0" marL="457200" rtl="0" algn="l">
              <a:lnSpc>
                <a:spcPct val="115000"/>
              </a:lnSpc>
              <a:spcBef>
                <a:spcPts val="1200"/>
              </a:spcBef>
              <a:spcAft>
                <a:spcPts val="0"/>
              </a:spcAft>
              <a:buSzPts val="1400"/>
              <a:buChar char="-"/>
            </a:pPr>
            <a:r>
              <a:rPr lang="en" sz="1400"/>
              <a:t>Next day closed above or below.</a:t>
            </a:r>
            <a:endParaRPr sz="1400"/>
          </a:p>
          <a:p>
            <a:pPr indent="-317500" lvl="0" marL="457200" rtl="0" algn="l">
              <a:lnSpc>
                <a:spcPct val="115000"/>
              </a:lnSpc>
              <a:spcBef>
                <a:spcPts val="0"/>
              </a:spcBef>
              <a:spcAft>
                <a:spcPts val="0"/>
              </a:spcAft>
              <a:buSzPts val="1400"/>
              <a:buChar char="-"/>
            </a:pPr>
            <a:r>
              <a:rPr lang="en" sz="1400"/>
              <a:t>The close 7 days ahead was above or below.</a:t>
            </a:r>
            <a:endParaRPr sz="1400"/>
          </a:p>
          <a:p>
            <a:pPr indent="0" lvl="0" marL="0" rtl="0" algn="l">
              <a:lnSpc>
                <a:spcPct val="115000"/>
              </a:lnSpc>
              <a:spcBef>
                <a:spcPts val="1200"/>
              </a:spcBef>
              <a:spcAft>
                <a:spcPts val="0"/>
              </a:spcAft>
              <a:buNone/>
            </a:pPr>
            <a:r>
              <a:rPr lang="en"/>
              <a:t>Tuned two different hyperparameters.</a:t>
            </a:r>
            <a:endParaRPr/>
          </a:p>
          <a:p>
            <a:pPr indent="-317500" lvl="0" marL="457200" rtl="0" algn="l">
              <a:lnSpc>
                <a:spcPct val="115000"/>
              </a:lnSpc>
              <a:spcBef>
                <a:spcPts val="1200"/>
              </a:spcBef>
              <a:spcAft>
                <a:spcPts val="0"/>
              </a:spcAft>
              <a:buSzPts val="1400"/>
              <a:buChar char="-"/>
            </a:pPr>
            <a:r>
              <a:rPr lang="en" sz="1400"/>
              <a:t>Max tree depth (5 to 50 in increments of 5)</a:t>
            </a:r>
            <a:endParaRPr sz="1400"/>
          </a:p>
          <a:p>
            <a:pPr indent="-317500" lvl="0" marL="457200" rtl="0" algn="l">
              <a:lnSpc>
                <a:spcPct val="115000"/>
              </a:lnSpc>
              <a:spcBef>
                <a:spcPts val="0"/>
              </a:spcBef>
              <a:spcAft>
                <a:spcPts val="0"/>
              </a:spcAft>
              <a:buSzPts val="1400"/>
              <a:buChar char="-"/>
            </a:pPr>
            <a:r>
              <a:rPr lang="en" sz="1400"/>
              <a:t>Number of estimators (trees) to use</a:t>
            </a:r>
            <a:endParaRPr sz="1400"/>
          </a:p>
          <a:p>
            <a:pPr indent="-317500" lvl="1" marL="914400" rtl="0" algn="l">
              <a:lnSpc>
                <a:spcPct val="115000"/>
              </a:lnSpc>
              <a:spcBef>
                <a:spcPts val="0"/>
              </a:spcBef>
              <a:spcAft>
                <a:spcPts val="0"/>
              </a:spcAft>
              <a:buSzPts val="1400"/>
              <a:buChar char="-"/>
            </a:pPr>
            <a:r>
              <a:rPr lang="en"/>
              <a:t>5 to 60 in increments of 5</a:t>
            </a:r>
            <a:endParaRPr/>
          </a:p>
          <a:p>
            <a:pPr indent="0" lvl="0" marL="0" rtl="0" algn="l">
              <a:lnSpc>
                <a:spcPct val="115000"/>
              </a:lnSpc>
              <a:spcBef>
                <a:spcPts val="1200"/>
              </a:spcBef>
              <a:spcAft>
                <a:spcPts val="0"/>
              </a:spcAft>
              <a:buNone/>
            </a:pPr>
            <a:r>
              <a:rPr lang="en"/>
              <a:t>Around 4500 rows of training data.</a:t>
            </a:r>
            <a:endParaRPr/>
          </a:p>
          <a:p>
            <a:pPr indent="0" lvl="0" marL="0" rtl="0" algn="l">
              <a:lnSpc>
                <a:spcPct val="115000"/>
              </a:lnSpc>
              <a:spcBef>
                <a:spcPts val="1200"/>
              </a:spcBef>
              <a:spcAft>
                <a:spcPts val="0"/>
              </a:spcAft>
              <a:buNone/>
            </a:pPr>
            <a:r>
              <a:rPr lang="en"/>
              <a:t>Aug 2005 to April 2023.</a:t>
            </a:r>
            <a:endParaRPr/>
          </a:p>
          <a:p>
            <a:pPr indent="0" lvl="0" marL="0" rtl="0" algn="l">
              <a:lnSpc>
                <a:spcPct val="115000"/>
              </a:lnSpc>
              <a:spcBef>
                <a:spcPts val="1200"/>
              </a:spcBef>
              <a:spcAft>
                <a:spcPts val="1200"/>
              </a:spcAft>
              <a:buNone/>
            </a:pPr>
            <a:r>
              <a:rPr lang="en"/>
              <a:t>Training &amp; test data was split 80 / 20</a:t>
            </a:r>
            <a:endParaRPr/>
          </a:p>
        </p:txBody>
      </p:sp>
      <p:pic>
        <p:nvPicPr>
          <p:cNvPr id="168" name="Google Shape;168;p27"/>
          <p:cNvPicPr preferRelativeResize="0"/>
          <p:nvPr/>
        </p:nvPicPr>
        <p:blipFill>
          <a:blip r:embed="rId3">
            <a:alphaModFix/>
          </a:blip>
          <a:stretch>
            <a:fillRect/>
          </a:stretch>
        </p:blipFill>
        <p:spPr>
          <a:xfrm>
            <a:off x="208574" y="1755325"/>
            <a:ext cx="4102125" cy="3079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Result</a:t>
            </a:r>
            <a:endParaRPr/>
          </a:p>
        </p:txBody>
      </p:sp>
      <p:sp>
        <p:nvSpPr>
          <p:cNvPr id="174" name="Google Shape;174;p28"/>
          <p:cNvSpPr txBox="1"/>
          <p:nvPr>
            <p:ph idx="1" type="subTitle"/>
          </p:nvPr>
        </p:nvSpPr>
        <p:spPr>
          <a:xfrm>
            <a:off x="265500" y="1591976"/>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Next Day’s Movement Prediction</a:t>
            </a:r>
            <a:endParaRPr/>
          </a:p>
        </p:txBody>
      </p:sp>
      <p:sp>
        <p:nvSpPr>
          <p:cNvPr id="175" name="Google Shape;175;p28"/>
          <p:cNvSpPr txBox="1"/>
          <p:nvPr>
            <p:ph idx="2" type="body"/>
          </p:nvPr>
        </p:nvSpPr>
        <p:spPr>
          <a:xfrm>
            <a:off x="4770025" y="198975"/>
            <a:ext cx="4231200" cy="4812600"/>
          </a:xfrm>
          <a:prstGeom prst="rect">
            <a:avLst/>
          </a:prstGeom>
        </p:spPr>
        <p:txBody>
          <a:bodyPr anchorCtr="0" anchor="ctr"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en"/>
              <a:t>There was an accuracy of 50-56%</a:t>
            </a:r>
            <a:endParaRPr/>
          </a:p>
          <a:p>
            <a:pPr indent="-342900" lvl="0" marL="457200" rtl="0" algn="l">
              <a:lnSpc>
                <a:spcPct val="150000"/>
              </a:lnSpc>
              <a:spcBef>
                <a:spcPts val="0"/>
              </a:spcBef>
              <a:spcAft>
                <a:spcPts val="0"/>
              </a:spcAft>
              <a:buSzPts val="1800"/>
              <a:buChar char="-"/>
            </a:pPr>
            <a:r>
              <a:rPr lang="en"/>
              <a:t>Classifier was only slightly better on average as the max depth and # of trees increased.</a:t>
            </a:r>
            <a:endParaRPr/>
          </a:p>
          <a:p>
            <a:pPr indent="-342900" lvl="0" marL="457200" rtl="0" algn="l">
              <a:lnSpc>
                <a:spcPct val="150000"/>
              </a:lnSpc>
              <a:spcBef>
                <a:spcPts val="0"/>
              </a:spcBef>
              <a:spcAft>
                <a:spcPts val="0"/>
              </a:spcAft>
              <a:buSzPts val="1800"/>
              <a:buChar char="-"/>
            </a:pPr>
            <a:r>
              <a:rPr lang="en"/>
              <a:t>I</a:t>
            </a:r>
            <a:r>
              <a:rPr lang="en"/>
              <a:t>n line with our prediction as there is a lot of daily market noise.</a:t>
            </a:r>
            <a:endParaRPr/>
          </a:p>
          <a:p>
            <a:pPr indent="-342900" lvl="0" marL="457200" rtl="0" algn="l">
              <a:lnSpc>
                <a:spcPct val="150000"/>
              </a:lnSpc>
              <a:spcBef>
                <a:spcPts val="0"/>
              </a:spcBef>
              <a:spcAft>
                <a:spcPts val="0"/>
              </a:spcAft>
              <a:buSzPts val="1800"/>
              <a:buChar char="-"/>
            </a:pPr>
            <a:r>
              <a:rPr lang="en"/>
              <a:t>We expected an average of 50-53%</a:t>
            </a:r>
            <a:endParaRPr/>
          </a:p>
          <a:p>
            <a:pPr indent="-342900" lvl="0" marL="457200" rtl="0" algn="l">
              <a:lnSpc>
                <a:spcPct val="150000"/>
              </a:lnSpc>
              <a:spcBef>
                <a:spcPts val="0"/>
              </a:spcBef>
              <a:spcAft>
                <a:spcPts val="0"/>
              </a:spcAft>
              <a:buSzPts val="1800"/>
              <a:buChar char="-"/>
            </a:pPr>
            <a:r>
              <a:rPr lang="en"/>
              <a:t>Very hard to predict whether the exchange rate will go up or down the next day.</a:t>
            </a:r>
            <a:endParaRPr/>
          </a:p>
          <a:p>
            <a:pPr indent="0" lvl="0" marL="0" rtl="0" algn="l">
              <a:lnSpc>
                <a:spcPct val="150000"/>
              </a:lnSpc>
              <a:spcBef>
                <a:spcPts val="1200"/>
              </a:spcBef>
              <a:spcAft>
                <a:spcPts val="1200"/>
              </a:spcAft>
              <a:buNone/>
            </a:pPr>
            <a:r>
              <a:t/>
            </a:r>
            <a:endParaRPr sz="1400"/>
          </a:p>
        </p:txBody>
      </p:sp>
      <p:pic>
        <p:nvPicPr>
          <p:cNvPr id="176" name="Google Shape;176;p28"/>
          <p:cNvPicPr preferRelativeResize="0"/>
          <p:nvPr/>
        </p:nvPicPr>
        <p:blipFill>
          <a:blip r:embed="rId3">
            <a:alphaModFix/>
          </a:blip>
          <a:stretch>
            <a:fillRect/>
          </a:stretch>
        </p:blipFill>
        <p:spPr>
          <a:xfrm>
            <a:off x="438150" y="2087075"/>
            <a:ext cx="3535124" cy="2924450"/>
          </a:xfrm>
          <a:prstGeom prst="rect">
            <a:avLst/>
          </a:prstGeom>
          <a:noFill/>
          <a:ln>
            <a:noFill/>
          </a:ln>
        </p:spPr>
      </p:pic>
      <p:sp>
        <p:nvSpPr>
          <p:cNvPr id="177" name="Google Shape;177;p28"/>
          <p:cNvSpPr txBox="1"/>
          <p:nvPr/>
        </p:nvSpPr>
        <p:spPr>
          <a:xfrm>
            <a:off x="1251850" y="4852425"/>
            <a:ext cx="1415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Old Standard TT"/>
                <a:ea typeface="Old Standard TT"/>
                <a:cs typeface="Old Standard TT"/>
                <a:sym typeface="Old Standard TT"/>
              </a:rPr>
              <a:t>Number of trees -&gt;</a:t>
            </a:r>
            <a:endParaRPr sz="1000">
              <a:latin typeface="Old Standard TT"/>
              <a:ea typeface="Old Standard TT"/>
              <a:cs typeface="Old Standard TT"/>
              <a:sym typeface="Old Standard TT"/>
            </a:endParaRPr>
          </a:p>
        </p:txBody>
      </p:sp>
      <p:sp>
        <p:nvSpPr>
          <p:cNvPr id="178" name="Google Shape;178;p28"/>
          <p:cNvSpPr txBox="1"/>
          <p:nvPr/>
        </p:nvSpPr>
        <p:spPr>
          <a:xfrm rot="5400000">
            <a:off x="-438750" y="3109950"/>
            <a:ext cx="1415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Old Standard TT"/>
                <a:ea typeface="Old Standard TT"/>
                <a:cs typeface="Old Standard TT"/>
                <a:sym typeface="Old Standard TT"/>
              </a:rPr>
              <a:t>Max depth -&gt;</a:t>
            </a:r>
            <a:endParaRPr sz="1000">
              <a:latin typeface="Old Standard TT"/>
              <a:ea typeface="Old Standard TT"/>
              <a:cs typeface="Old Standard TT"/>
              <a:sym typeface="Old Standard T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802800" y="1445150"/>
            <a:ext cx="7538400" cy="13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8100">
                <a:solidFill>
                  <a:srgbClr val="85BB65"/>
                </a:solidFill>
              </a:rPr>
              <a:t>However . . . . .</a:t>
            </a:r>
            <a:endParaRPr sz="8100">
              <a:solidFill>
                <a:srgbClr val="85BB65"/>
              </a:solidFill>
            </a:endParaRPr>
          </a:p>
        </p:txBody>
      </p:sp>
      <p:sp>
        <p:nvSpPr>
          <p:cNvPr id="184" name="Google Shape;184;p29"/>
          <p:cNvSpPr txBox="1"/>
          <p:nvPr>
            <p:ph idx="4294967295" type="subTitle"/>
          </p:nvPr>
        </p:nvSpPr>
        <p:spPr>
          <a:xfrm>
            <a:off x="939075" y="2755400"/>
            <a:ext cx="7824000" cy="1345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When predicting if the exchange rate closed higher or lower 7 days later . . .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0"/>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Result</a:t>
            </a:r>
            <a:endParaRPr/>
          </a:p>
        </p:txBody>
      </p:sp>
      <p:sp>
        <p:nvSpPr>
          <p:cNvPr id="190" name="Google Shape;190;p30"/>
          <p:cNvSpPr txBox="1"/>
          <p:nvPr>
            <p:ph idx="2" type="body"/>
          </p:nvPr>
        </p:nvSpPr>
        <p:spPr>
          <a:xfrm>
            <a:off x="4770025" y="198975"/>
            <a:ext cx="4231200" cy="1910100"/>
          </a:xfrm>
          <a:prstGeom prst="rect">
            <a:avLst/>
          </a:prstGeom>
        </p:spPr>
        <p:txBody>
          <a:bodyPr anchorCtr="0" anchor="ctr" bIns="91425" lIns="91425" spcFirstLastPara="1" rIns="91425" wrap="square" tIns="91425">
            <a:normAutofit/>
          </a:bodyPr>
          <a:lstStyle/>
          <a:p>
            <a:pPr indent="0" lvl="0" marL="0" rtl="0" algn="l">
              <a:lnSpc>
                <a:spcPct val="150000"/>
              </a:lnSpc>
              <a:spcBef>
                <a:spcPts val="0"/>
              </a:spcBef>
              <a:spcAft>
                <a:spcPts val="1200"/>
              </a:spcAft>
              <a:buNone/>
            </a:pPr>
            <a:r>
              <a:rPr lang="en"/>
              <a:t>We see an </a:t>
            </a:r>
            <a:r>
              <a:rPr lang="en"/>
              <a:t>accuracy</a:t>
            </a:r>
            <a:r>
              <a:rPr lang="en"/>
              <a:t> of up to 80% given a higher max depth and more tree enumerations. How?</a:t>
            </a:r>
            <a:endParaRPr sz="1400"/>
          </a:p>
        </p:txBody>
      </p:sp>
      <p:pic>
        <p:nvPicPr>
          <p:cNvPr id="191" name="Google Shape;191;p30"/>
          <p:cNvPicPr preferRelativeResize="0"/>
          <p:nvPr/>
        </p:nvPicPr>
        <p:blipFill>
          <a:blip r:embed="rId3">
            <a:alphaModFix/>
          </a:blip>
          <a:stretch>
            <a:fillRect/>
          </a:stretch>
        </p:blipFill>
        <p:spPr>
          <a:xfrm>
            <a:off x="172800" y="1470477"/>
            <a:ext cx="4231200" cy="3507023"/>
          </a:xfrm>
          <a:prstGeom prst="rect">
            <a:avLst/>
          </a:prstGeom>
          <a:noFill/>
          <a:ln>
            <a:noFill/>
          </a:ln>
        </p:spPr>
      </p:pic>
      <p:pic>
        <p:nvPicPr>
          <p:cNvPr id="192" name="Google Shape;192;p30"/>
          <p:cNvPicPr preferRelativeResize="0"/>
          <p:nvPr/>
        </p:nvPicPr>
        <p:blipFill>
          <a:blip r:embed="rId4">
            <a:alphaModFix/>
          </a:blip>
          <a:stretch>
            <a:fillRect/>
          </a:stretch>
        </p:blipFill>
        <p:spPr>
          <a:xfrm>
            <a:off x="5379625" y="1921300"/>
            <a:ext cx="1518926" cy="2262902"/>
          </a:xfrm>
          <a:prstGeom prst="rect">
            <a:avLst/>
          </a:prstGeom>
          <a:noFill/>
          <a:ln>
            <a:noFill/>
          </a:ln>
        </p:spPr>
      </p:pic>
      <p:pic>
        <p:nvPicPr>
          <p:cNvPr id="193" name="Google Shape;193;p30"/>
          <p:cNvPicPr preferRelativeResize="0"/>
          <p:nvPr/>
        </p:nvPicPr>
        <p:blipFill>
          <a:blip r:embed="rId5">
            <a:alphaModFix/>
          </a:blip>
          <a:stretch>
            <a:fillRect/>
          </a:stretch>
        </p:blipFill>
        <p:spPr>
          <a:xfrm>
            <a:off x="7204076" y="2340425"/>
            <a:ext cx="1003025" cy="1625149"/>
          </a:xfrm>
          <a:prstGeom prst="rect">
            <a:avLst/>
          </a:prstGeom>
          <a:noFill/>
          <a:ln>
            <a:noFill/>
          </a:ln>
        </p:spPr>
      </p:pic>
      <p:sp>
        <p:nvSpPr>
          <p:cNvPr id="194" name="Google Shape;194;p30"/>
          <p:cNvSpPr txBox="1"/>
          <p:nvPr/>
        </p:nvSpPr>
        <p:spPr>
          <a:xfrm>
            <a:off x="1251850" y="4852425"/>
            <a:ext cx="1415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Old Standard TT"/>
                <a:ea typeface="Old Standard TT"/>
                <a:cs typeface="Old Standard TT"/>
                <a:sym typeface="Old Standard TT"/>
              </a:rPr>
              <a:t>Number of trees -&gt;</a:t>
            </a:r>
            <a:endParaRPr sz="1000">
              <a:latin typeface="Old Standard TT"/>
              <a:ea typeface="Old Standard TT"/>
              <a:cs typeface="Old Standard TT"/>
              <a:sym typeface="Old Standard TT"/>
            </a:endParaRPr>
          </a:p>
        </p:txBody>
      </p:sp>
      <p:sp>
        <p:nvSpPr>
          <p:cNvPr id="195" name="Google Shape;195;p30"/>
          <p:cNvSpPr txBox="1"/>
          <p:nvPr/>
        </p:nvSpPr>
        <p:spPr>
          <a:xfrm rot="5400000">
            <a:off x="-611400" y="2929725"/>
            <a:ext cx="1415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Old Standard TT"/>
                <a:ea typeface="Old Standard TT"/>
                <a:cs typeface="Old Standard TT"/>
                <a:sym typeface="Old Standard TT"/>
              </a:rPr>
              <a:t>Max depth</a:t>
            </a:r>
            <a:r>
              <a:rPr lang="en" sz="1000">
                <a:latin typeface="Old Standard TT"/>
                <a:ea typeface="Old Standard TT"/>
                <a:cs typeface="Old Standard TT"/>
                <a:sym typeface="Old Standard TT"/>
              </a:rPr>
              <a:t> -&gt;</a:t>
            </a:r>
            <a:endParaRPr sz="1000">
              <a:latin typeface="Old Standard TT"/>
              <a:ea typeface="Old Standard TT"/>
              <a:cs typeface="Old Standard TT"/>
              <a:sym typeface="Old Standard T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85BB65"/>
                </a:solidFill>
              </a:rPr>
              <a:t>Confusion Matrix and Classification Score</a:t>
            </a:r>
            <a:endParaRPr>
              <a:solidFill>
                <a:srgbClr val="85BB65"/>
              </a:solidFill>
            </a:endParaRPr>
          </a:p>
        </p:txBody>
      </p:sp>
      <p:pic>
        <p:nvPicPr>
          <p:cNvPr id="201" name="Google Shape;201;p31"/>
          <p:cNvPicPr preferRelativeResize="0"/>
          <p:nvPr/>
        </p:nvPicPr>
        <p:blipFill>
          <a:blip r:embed="rId3">
            <a:alphaModFix/>
          </a:blip>
          <a:stretch>
            <a:fillRect/>
          </a:stretch>
        </p:blipFill>
        <p:spPr>
          <a:xfrm>
            <a:off x="152400" y="1210625"/>
            <a:ext cx="4872867" cy="3780475"/>
          </a:xfrm>
          <a:prstGeom prst="rect">
            <a:avLst/>
          </a:prstGeom>
          <a:noFill/>
          <a:ln>
            <a:noFill/>
          </a:ln>
        </p:spPr>
      </p:pic>
      <p:pic>
        <p:nvPicPr>
          <p:cNvPr id="202" name="Google Shape;202;p31"/>
          <p:cNvPicPr preferRelativeResize="0"/>
          <p:nvPr/>
        </p:nvPicPr>
        <p:blipFill>
          <a:blip r:embed="rId4">
            <a:alphaModFix/>
          </a:blip>
          <a:stretch>
            <a:fillRect/>
          </a:stretch>
        </p:blipFill>
        <p:spPr>
          <a:xfrm>
            <a:off x="5197948" y="2183550"/>
            <a:ext cx="3855600" cy="1659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Forex Prediction Analysis</a:t>
            </a:r>
            <a:endParaRPr/>
          </a:p>
        </p:txBody>
      </p:sp>
      <p:sp>
        <p:nvSpPr>
          <p:cNvPr id="66" name="Google Shape;66;p14"/>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solidFill>
                  <a:schemeClr val="accent1"/>
                </a:solidFill>
              </a:rPr>
              <a:t>Prediction of the EUR/USD currency exchange rate by</a:t>
            </a:r>
            <a:endParaRPr>
              <a:solidFill>
                <a:schemeClr val="accent1"/>
              </a:solidFill>
            </a:endParaRPr>
          </a:p>
          <a:p>
            <a:pPr indent="0" lvl="0" marL="0" rtl="0" algn="l">
              <a:spcBef>
                <a:spcPts val="0"/>
              </a:spcBef>
              <a:spcAft>
                <a:spcPts val="0"/>
              </a:spcAft>
              <a:buNone/>
            </a:pPr>
            <a:r>
              <a:t/>
            </a:r>
            <a:endParaRPr>
              <a:solidFill>
                <a:schemeClr val="accent1"/>
              </a:solidFill>
            </a:endParaRPr>
          </a:p>
          <a:p>
            <a:pPr indent="0" lvl="0" marL="0" rtl="0" algn="l">
              <a:spcBef>
                <a:spcPts val="0"/>
              </a:spcBef>
              <a:spcAft>
                <a:spcPts val="0"/>
              </a:spcAft>
              <a:buNone/>
            </a:pPr>
            <a:r>
              <a:rPr lang="en" sz="1050">
                <a:solidFill>
                  <a:schemeClr val="accent1"/>
                </a:solidFill>
                <a:latin typeface="Roboto"/>
                <a:ea typeface="Roboto"/>
                <a:cs typeface="Roboto"/>
                <a:sym typeface="Roboto"/>
              </a:rPr>
              <a:t> David Serrano, George Vojvodic, Nikita Mashchenko, Yuqing Wu</a:t>
            </a:r>
            <a:endParaRPr sz="1050">
              <a:solidFill>
                <a:schemeClr val="accent1"/>
              </a:solidFill>
              <a:latin typeface="Roboto"/>
              <a:ea typeface="Roboto"/>
              <a:cs typeface="Roboto"/>
              <a:sym typeface="Roboto"/>
            </a:endParaRPr>
          </a:p>
          <a:p>
            <a:pPr indent="0" lvl="0" marL="0" rtl="0" algn="l">
              <a:spcBef>
                <a:spcPts val="0"/>
              </a:spcBef>
              <a:spcAft>
                <a:spcPts val="0"/>
              </a:spcAft>
              <a:buNone/>
            </a:pPr>
            <a:r>
              <a:t/>
            </a:r>
            <a:endParaRPr sz="1050">
              <a:solidFill>
                <a:srgbClr val="202124"/>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85BB65"/>
                </a:solidFill>
              </a:rPr>
              <a:t>What features were mostly responsible?</a:t>
            </a:r>
            <a:endParaRPr>
              <a:solidFill>
                <a:srgbClr val="85BB65"/>
              </a:solidFill>
            </a:endParaRPr>
          </a:p>
        </p:txBody>
      </p:sp>
      <p:pic>
        <p:nvPicPr>
          <p:cNvPr id="208" name="Google Shape;208;p32"/>
          <p:cNvPicPr preferRelativeResize="0"/>
          <p:nvPr/>
        </p:nvPicPr>
        <p:blipFill>
          <a:blip r:embed="rId3">
            <a:alphaModFix/>
          </a:blip>
          <a:stretch>
            <a:fillRect/>
          </a:stretch>
        </p:blipFill>
        <p:spPr>
          <a:xfrm>
            <a:off x="6036642" y="1122175"/>
            <a:ext cx="3107347" cy="3780475"/>
          </a:xfrm>
          <a:prstGeom prst="rect">
            <a:avLst/>
          </a:prstGeom>
          <a:noFill/>
          <a:ln>
            <a:noFill/>
          </a:ln>
        </p:spPr>
      </p:pic>
      <p:pic>
        <p:nvPicPr>
          <p:cNvPr id="209" name="Google Shape;209;p32"/>
          <p:cNvPicPr preferRelativeResize="0"/>
          <p:nvPr/>
        </p:nvPicPr>
        <p:blipFill>
          <a:blip r:embed="rId4">
            <a:alphaModFix/>
          </a:blip>
          <a:stretch>
            <a:fillRect/>
          </a:stretch>
        </p:blipFill>
        <p:spPr>
          <a:xfrm>
            <a:off x="152400" y="1210625"/>
            <a:ext cx="5731842" cy="368105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Problems</a:t>
            </a:r>
            <a:endParaRPr/>
          </a:p>
        </p:txBody>
      </p:sp>
      <p:sp>
        <p:nvSpPr>
          <p:cNvPr id="215" name="Google Shape;215;p33"/>
          <p:cNvSpPr txBox="1"/>
          <p:nvPr>
            <p:ph idx="2" type="body"/>
          </p:nvPr>
        </p:nvSpPr>
        <p:spPr>
          <a:xfrm>
            <a:off x="4770025" y="198975"/>
            <a:ext cx="4231200" cy="4400400"/>
          </a:xfrm>
          <a:prstGeom prst="rect">
            <a:avLst/>
          </a:prstGeom>
        </p:spPr>
        <p:txBody>
          <a:bodyPr anchorCtr="0" anchor="ctr" bIns="91425" lIns="91425" spcFirstLastPara="1" rIns="91425" wrap="square" tIns="91425">
            <a:normAutofit/>
          </a:bodyPr>
          <a:lstStyle/>
          <a:p>
            <a:pPr indent="-317500" lvl="0" marL="457200" rtl="0" algn="l">
              <a:lnSpc>
                <a:spcPct val="150000"/>
              </a:lnSpc>
              <a:spcBef>
                <a:spcPts val="0"/>
              </a:spcBef>
              <a:spcAft>
                <a:spcPts val="0"/>
              </a:spcAft>
              <a:buClr>
                <a:schemeClr val="lt1"/>
              </a:buClr>
              <a:buSzPts val="1400"/>
              <a:buFont typeface="Old Standard TT"/>
              <a:buChar char="-"/>
            </a:pPr>
            <a:r>
              <a:rPr lang="en" sz="1400">
                <a:solidFill>
                  <a:schemeClr val="lt1"/>
                </a:solidFill>
              </a:rPr>
              <a:t>Model did not go through cross validation, the performance may change.</a:t>
            </a:r>
            <a:endParaRPr sz="1400">
              <a:solidFill>
                <a:schemeClr val="lt1"/>
              </a:solidFill>
            </a:endParaRPr>
          </a:p>
          <a:p>
            <a:pPr indent="-317500" lvl="0" marL="457200" rtl="0" algn="l">
              <a:lnSpc>
                <a:spcPct val="150000"/>
              </a:lnSpc>
              <a:spcBef>
                <a:spcPts val="0"/>
              </a:spcBef>
              <a:spcAft>
                <a:spcPts val="0"/>
              </a:spcAft>
              <a:buClr>
                <a:schemeClr val="lt1"/>
              </a:buClr>
              <a:buSzPts val="1400"/>
              <a:buFont typeface="Old Standard TT"/>
              <a:buChar char="-"/>
            </a:pPr>
            <a:r>
              <a:rPr lang="en" sz="1400">
                <a:solidFill>
                  <a:schemeClr val="lt1"/>
                </a:solidFill>
              </a:rPr>
              <a:t>Inflation rates are released about once per month, so there was no variation within each month, only between months, making it a suboptimal feature.</a:t>
            </a:r>
            <a:endParaRPr sz="1400">
              <a:solidFill>
                <a:schemeClr val="lt1"/>
              </a:solidFill>
            </a:endParaRPr>
          </a:p>
          <a:p>
            <a:pPr indent="-317500" lvl="0" marL="457200" rtl="0" algn="l">
              <a:lnSpc>
                <a:spcPct val="150000"/>
              </a:lnSpc>
              <a:spcBef>
                <a:spcPts val="0"/>
              </a:spcBef>
              <a:spcAft>
                <a:spcPts val="0"/>
              </a:spcAft>
              <a:buClr>
                <a:schemeClr val="lt1"/>
              </a:buClr>
              <a:buSzPts val="1400"/>
              <a:buFont typeface="Old Standard TT"/>
              <a:buChar char="-"/>
            </a:pPr>
            <a:r>
              <a:rPr lang="en" sz="1400">
                <a:solidFill>
                  <a:schemeClr val="lt1"/>
                </a:solidFill>
              </a:rPr>
              <a:t>Price movement prediction did not take into account what the price does between the current day and 7 days ahead.</a:t>
            </a:r>
            <a:endParaRPr sz="1400">
              <a:solidFill>
                <a:schemeClr val="lt1"/>
              </a:solidFill>
            </a:endParaRPr>
          </a:p>
          <a:p>
            <a:pPr indent="-317500" lvl="0" marL="457200" rtl="0" algn="l">
              <a:lnSpc>
                <a:spcPct val="150000"/>
              </a:lnSpc>
              <a:spcBef>
                <a:spcPts val="0"/>
              </a:spcBef>
              <a:spcAft>
                <a:spcPts val="0"/>
              </a:spcAft>
              <a:buClr>
                <a:schemeClr val="lt1"/>
              </a:buClr>
              <a:buSzPts val="1400"/>
              <a:buFont typeface="Old Standard TT"/>
              <a:buChar char="-"/>
            </a:pPr>
            <a:r>
              <a:rPr lang="en" sz="1400">
                <a:solidFill>
                  <a:schemeClr val="lt1"/>
                </a:solidFill>
              </a:rPr>
              <a:t>Price movement may also have been negligible, anywhere between 5-50 pips, which is not a strong indication of an actual movement.</a:t>
            </a:r>
            <a:endParaRPr>
              <a:solidFill>
                <a:schemeClr val="lt1"/>
              </a:solidFill>
            </a:endParaRPr>
          </a:p>
        </p:txBody>
      </p:sp>
      <p:pic>
        <p:nvPicPr>
          <p:cNvPr id="216" name="Google Shape;216;p33"/>
          <p:cNvPicPr preferRelativeResize="0"/>
          <p:nvPr/>
        </p:nvPicPr>
        <p:blipFill>
          <a:blip r:embed="rId3">
            <a:alphaModFix/>
          </a:blip>
          <a:stretch>
            <a:fillRect/>
          </a:stretch>
        </p:blipFill>
        <p:spPr>
          <a:xfrm>
            <a:off x="383600" y="1616525"/>
            <a:ext cx="3808988" cy="33065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4"/>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Next Steps</a:t>
            </a:r>
            <a:endParaRPr/>
          </a:p>
        </p:txBody>
      </p:sp>
      <p:sp>
        <p:nvSpPr>
          <p:cNvPr id="222" name="Google Shape;222;p34"/>
          <p:cNvSpPr txBox="1"/>
          <p:nvPr>
            <p:ph idx="2" type="body"/>
          </p:nvPr>
        </p:nvSpPr>
        <p:spPr>
          <a:xfrm>
            <a:off x="4770025" y="198975"/>
            <a:ext cx="4231200" cy="4400400"/>
          </a:xfrm>
          <a:prstGeom prst="rect">
            <a:avLst/>
          </a:prstGeom>
        </p:spPr>
        <p:txBody>
          <a:bodyPr anchorCtr="0" anchor="ctr" bIns="91425" lIns="91425" spcFirstLastPara="1" rIns="91425" wrap="square" tIns="91425">
            <a:normAutofit/>
          </a:bodyPr>
          <a:lstStyle/>
          <a:p>
            <a:pPr indent="-330200" lvl="0" marL="457200" rtl="0" algn="l">
              <a:lnSpc>
                <a:spcPct val="150000"/>
              </a:lnSpc>
              <a:spcBef>
                <a:spcPts val="0"/>
              </a:spcBef>
              <a:spcAft>
                <a:spcPts val="0"/>
              </a:spcAft>
              <a:buClr>
                <a:schemeClr val="lt1"/>
              </a:buClr>
              <a:buSzPts val="1600"/>
              <a:buFont typeface="Old Standard TT"/>
              <a:buChar char="-"/>
            </a:pPr>
            <a:r>
              <a:rPr lang="en" sz="1600">
                <a:solidFill>
                  <a:schemeClr val="lt1"/>
                </a:solidFill>
              </a:rPr>
              <a:t>Try more macroeconomic indicators.</a:t>
            </a:r>
            <a:endParaRPr sz="1600">
              <a:solidFill>
                <a:schemeClr val="lt1"/>
              </a:solidFill>
            </a:endParaRPr>
          </a:p>
          <a:p>
            <a:pPr indent="-330200" lvl="0" marL="457200" rtl="0" algn="l">
              <a:lnSpc>
                <a:spcPct val="150000"/>
              </a:lnSpc>
              <a:spcBef>
                <a:spcPts val="0"/>
              </a:spcBef>
              <a:spcAft>
                <a:spcPts val="0"/>
              </a:spcAft>
              <a:buClr>
                <a:schemeClr val="lt1"/>
              </a:buClr>
              <a:buSzPts val="1600"/>
              <a:buFont typeface="Old Standard TT"/>
              <a:buChar char="-"/>
            </a:pPr>
            <a:r>
              <a:rPr lang="en" sz="1600">
                <a:solidFill>
                  <a:schemeClr val="lt1"/>
                </a:solidFill>
              </a:rPr>
              <a:t>Remove any that seem to be unimportant.</a:t>
            </a:r>
            <a:endParaRPr sz="1600">
              <a:solidFill>
                <a:schemeClr val="lt1"/>
              </a:solidFill>
            </a:endParaRPr>
          </a:p>
          <a:p>
            <a:pPr indent="-330200" lvl="0" marL="457200" rtl="0" algn="l">
              <a:lnSpc>
                <a:spcPct val="150000"/>
              </a:lnSpc>
              <a:spcBef>
                <a:spcPts val="0"/>
              </a:spcBef>
              <a:spcAft>
                <a:spcPts val="0"/>
              </a:spcAft>
              <a:buClr>
                <a:schemeClr val="lt1"/>
              </a:buClr>
              <a:buSzPts val="1600"/>
              <a:buFont typeface="Old Standard TT"/>
              <a:buChar char="-"/>
            </a:pPr>
            <a:r>
              <a:rPr lang="en" sz="1600">
                <a:solidFill>
                  <a:schemeClr val="lt1"/>
                </a:solidFill>
              </a:rPr>
              <a:t>I</a:t>
            </a:r>
            <a:r>
              <a:rPr lang="en" sz="1600">
                <a:solidFill>
                  <a:schemeClr val="lt1"/>
                </a:solidFill>
              </a:rPr>
              <a:t>mplement cross validation.</a:t>
            </a:r>
            <a:endParaRPr sz="1600">
              <a:solidFill>
                <a:schemeClr val="lt1"/>
              </a:solidFill>
            </a:endParaRPr>
          </a:p>
          <a:p>
            <a:pPr indent="-330200" lvl="0" marL="457200" rtl="0" algn="l">
              <a:lnSpc>
                <a:spcPct val="150000"/>
              </a:lnSpc>
              <a:spcBef>
                <a:spcPts val="0"/>
              </a:spcBef>
              <a:spcAft>
                <a:spcPts val="0"/>
              </a:spcAft>
              <a:buClr>
                <a:schemeClr val="lt1"/>
              </a:buClr>
              <a:buSzPts val="1600"/>
              <a:buFont typeface="Old Standard TT"/>
              <a:buChar char="-"/>
            </a:pPr>
            <a:r>
              <a:rPr lang="en" sz="1600">
                <a:solidFill>
                  <a:schemeClr val="lt1"/>
                </a:solidFill>
              </a:rPr>
              <a:t>Compare this model to an LSTM model. </a:t>
            </a:r>
            <a:endParaRPr sz="1600">
              <a:solidFill>
                <a:schemeClr val="lt1"/>
              </a:solidFill>
            </a:endParaRPr>
          </a:p>
          <a:p>
            <a:pPr indent="-330200" lvl="0" marL="457200" rtl="0" algn="l">
              <a:lnSpc>
                <a:spcPct val="150000"/>
              </a:lnSpc>
              <a:spcBef>
                <a:spcPts val="0"/>
              </a:spcBef>
              <a:spcAft>
                <a:spcPts val="0"/>
              </a:spcAft>
              <a:buClr>
                <a:schemeClr val="lt1"/>
              </a:buClr>
              <a:buSzPts val="1600"/>
              <a:buFont typeface="Arial"/>
              <a:buChar char="-"/>
            </a:pPr>
            <a:r>
              <a:rPr lang="en" sz="1600">
                <a:solidFill>
                  <a:schemeClr val="lt1"/>
                </a:solidFill>
              </a:rPr>
              <a:t>Evaluate another pair of currencies.</a:t>
            </a:r>
            <a:endParaRPr sz="1600">
              <a:solidFill>
                <a:schemeClr val="lt1"/>
              </a:solidFill>
            </a:endParaRPr>
          </a:p>
          <a:p>
            <a:pPr indent="-330200" lvl="0" marL="457200" rtl="0" algn="l">
              <a:lnSpc>
                <a:spcPct val="150000"/>
              </a:lnSpc>
              <a:spcBef>
                <a:spcPts val="0"/>
              </a:spcBef>
              <a:spcAft>
                <a:spcPts val="0"/>
              </a:spcAft>
              <a:buClr>
                <a:schemeClr val="lt1"/>
              </a:buClr>
              <a:buSzPts val="1600"/>
              <a:buFont typeface="Arial"/>
              <a:buChar char="-"/>
            </a:pPr>
            <a:r>
              <a:rPr lang="en" sz="1600">
                <a:solidFill>
                  <a:schemeClr val="lt1"/>
                </a:solidFill>
              </a:rPr>
              <a:t>Predict movement 5, 10, 14 days in advance.</a:t>
            </a:r>
            <a:endParaRPr sz="1600">
              <a:solidFill>
                <a:schemeClr val="lt1"/>
              </a:solidFill>
            </a:endParaRPr>
          </a:p>
        </p:txBody>
      </p:sp>
      <p:pic>
        <p:nvPicPr>
          <p:cNvPr id="223" name="Google Shape;223;p34"/>
          <p:cNvPicPr preferRelativeResize="0"/>
          <p:nvPr/>
        </p:nvPicPr>
        <p:blipFill>
          <a:blip r:embed="rId3">
            <a:alphaModFix/>
          </a:blip>
          <a:stretch>
            <a:fillRect/>
          </a:stretch>
        </p:blipFill>
        <p:spPr>
          <a:xfrm>
            <a:off x="124538" y="1857375"/>
            <a:ext cx="4327126" cy="28560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5"/>
          <p:cNvSpPr txBox="1"/>
          <p:nvPr>
            <p:ph type="title"/>
          </p:nvPr>
        </p:nvSpPr>
        <p:spPr>
          <a:xfrm>
            <a:off x="512700" y="2048050"/>
            <a:ext cx="8277600" cy="1522800"/>
          </a:xfrm>
          <a:prstGeom prst="rect">
            <a:avLst/>
          </a:prstGeom>
          <a:noFill/>
          <a:ln>
            <a:noFill/>
          </a:ln>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We thank</a:t>
            </a:r>
            <a:r>
              <a:rPr lang="en"/>
              <a:t> </a:t>
            </a:r>
            <a:r>
              <a:rPr lang="en">
                <a:solidFill>
                  <a:srgbClr val="85BB65"/>
                </a:solidFill>
              </a:rPr>
              <a:t>you</a:t>
            </a:r>
            <a:r>
              <a:rPr lang="en"/>
              <a:t> for listening. Please feel free to </a:t>
            </a:r>
            <a:r>
              <a:rPr lang="en">
                <a:solidFill>
                  <a:srgbClr val="85BB65"/>
                </a:solidFill>
              </a:rPr>
              <a:t>ask</a:t>
            </a:r>
            <a:r>
              <a:rPr lang="en"/>
              <a:t> </a:t>
            </a:r>
            <a:endParaRPr/>
          </a:p>
          <a:p>
            <a:pPr indent="0" lvl="0" marL="0" rtl="0" algn="l">
              <a:spcBef>
                <a:spcPts val="0"/>
              </a:spcBef>
              <a:spcAft>
                <a:spcPts val="0"/>
              </a:spcAft>
              <a:buNone/>
            </a:pPr>
            <a:r>
              <a:rPr lang="en"/>
              <a:t>any questions.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8"/>
                                        </p:tgtEl>
                                      </p:cBhvr>
                                    </p:animEffect>
                                    <p:set>
                                      <p:cBhvr>
                                        <p:cTn dur="1" fill="hold">
                                          <p:stCondLst>
                                            <p:cond delay="1000"/>
                                          </p:stCondLst>
                                        </p:cTn>
                                        <p:tgtEl>
                                          <p:spTgt spid="22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265500" y="130500"/>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Problem</a:t>
            </a:r>
            <a:endParaRPr/>
          </a:p>
        </p:txBody>
      </p:sp>
      <p:sp>
        <p:nvSpPr>
          <p:cNvPr id="72" name="Google Shape;72;p1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Many small to medium size businesses in the US need to import products and services from abroad.</a:t>
            </a:r>
            <a:endParaRPr/>
          </a:p>
          <a:p>
            <a:pPr indent="-342900" lvl="0" marL="457200" rtl="0" algn="l">
              <a:spcBef>
                <a:spcPts val="1200"/>
              </a:spcBef>
              <a:spcAft>
                <a:spcPts val="0"/>
              </a:spcAft>
              <a:buSzPts val="1800"/>
              <a:buChar char="-"/>
            </a:pPr>
            <a:r>
              <a:rPr lang="en"/>
              <a:t>Ethnic food stores</a:t>
            </a:r>
            <a:endParaRPr/>
          </a:p>
          <a:p>
            <a:pPr indent="-342900" lvl="0" marL="457200" rtl="0" algn="l">
              <a:spcBef>
                <a:spcPts val="0"/>
              </a:spcBef>
              <a:spcAft>
                <a:spcPts val="0"/>
              </a:spcAft>
              <a:buSzPts val="1800"/>
              <a:buChar char="-"/>
            </a:pPr>
            <a:r>
              <a:rPr lang="en"/>
              <a:t>Manufacturers</a:t>
            </a:r>
            <a:endParaRPr/>
          </a:p>
          <a:p>
            <a:pPr indent="-342900" lvl="0" marL="457200" rtl="0" algn="l">
              <a:spcBef>
                <a:spcPts val="0"/>
              </a:spcBef>
              <a:spcAft>
                <a:spcPts val="0"/>
              </a:spcAft>
              <a:buSzPts val="1800"/>
              <a:buChar char="-"/>
            </a:pPr>
            <a:r>
              <a:rPr lang="en"/>
              <a:t>Resellers</a:t>
            </a:r>
            <a:endParaRPr/>
          </a:p>
          <a:p>
            <a:pPr indent="-342900" lvl="0" marL="457200" rtl="0" algn="l">
              <a:spcBef>
                <a:spcPts val="0"/>
              </a:spcBef>
              <a:spcAft>
                <a:spcPts val="0"/>
              </a:spcAft>
              <a:buSzPts val="1800"/>
              <a:buChar char="-"/>
            </a:pPr>
            <a:r>
              <a:rPr lang="en"/>
              <a:t>Etc …</a:t>
            </a:r>
            <a:endParaRPr/>
          </a:p>
        </p:txBody>
      </p:sp>
      <p:pic>
        <p:nvPicPr>
          <p:cNvPr id="73" name="Google Shape;73;p15"/>
          <p:cNvPicPr preferRelativeResize="0"/>
          <p:nvPr/>
        </p:nvPicPr>
        <p:blipFill>
          <a:blip r:embed="rId3">
            <a:alphaModFix/>
          </a:blip>
          <a:stretch>
            <a:fillRect/>
          </a:stretch>
        </p:blipFill>
        <p:spPr>
          <a:xfrm>
            <a:off x="141740" y="1564825"/>
            <a:ext cx="4292726" cy="32195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265500" y="130500"/>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Problem</a:t>
            </a:r>
            <a:endParaRPr/>
          </a:p>
        </p:txBody>
      </p:sp>
      <p:sp>
        <p:nvSpPr>
          <p:cNvPr id="79" name="Google Shape;79;p16"/>
          <p:cNvSpPr txBox="1"/>
          <p:nvPr>
            <p:ph idx="2" type="body"/>
          </p:nvPr>
        </p:nvSpPr>
        <p:spPr>
          <a:xfrm>
            <a:off x="4939500" y="102050"/>
            <a:ext cx="3837000" cy="4317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Businesses rely on stable currency exchange rates in order to conduct business.</a:t>
            </a:r>
            <a:endParaRPr/>
          </a:p>
          <a:p>
            <a:pPr indent="0" lvl="0" marL="0" rtl="0" algn="l">
              <a:spcBef>
                <a:spcPts val="1200"/>
              </a:spcBef>
              <a:spcAft>
                <a:spcPts val="0"/>
              </a:spcAft>
              <a:buNone/>
            </a:pPr>
            <a:r>
              <a:rPr lang="en"/>
              <a:t>Unfortunately, exchange rates can fluctuate a lot throughout any given year.</a:t>
            </a:r>
            <a:endParaRPr/>
          </a:p>
          <a:p>
            <a:pPr indent="-342900" lvl="0" marL="457200" rtl="0" algn="l">
              <a:spcBef>
                <a:spcPts val="1200"/>
              </a:spcBef>
              <a:spcAft>
                <a:spcPts val="0"/>
              </a:spcAft>
              <a:buSzPts val="1800"/>
              <a:buChar char="-"/>
            </a:pPr>
            <a:r>
              <a:rPr lang="en"/>
              <a:t>Wars</a:t>
            </a:r>
            <a:endParaRPr/>
          </a:p>
          <a:p>
            <a:pPr indent="-342900" lvl="0" marL="457200" rtl="0" algn="l">
              <a:spcBef>
                <a:spcPts val="0"/>
              </a:spcBef>
              <a:spcAft>
                <a:spcPts val="0"/>
              </a:spcAft>
              <a:buSzPts val="1800"/>
              <a:buChar char="-"/>
            </a:pPr>
            <a:r>
              <a:rPr lang="en"/>
              <a:t>Pandemic</a:t>
            </a:r>
            <a:endParaRPr/>
          </a:p>
          <a:p>
            <a:pPr indent="-342900" lvl="0" marL="457200" rtl="0" algn="l">
              <a:spcBef>
                <a:spcPts val="0"/>
              </a:spcBef>
              <a:spcAft>
                <a:spcPts val="0"/>
              </a:spcAft>
              <a:buSzPts val="1800"/>
              <a:buChar char="-"/>
            </a:pPr>
            <a:r>
              <a:rPr lang="en"/>
              <a:t>Change in economic conditions</a:t>
            </a:r>
            <a:endParaRPr/>
          </a:p>
          <a:p>
            <a:pPr indent="-342900" lvl="0" marL="457200" rtl="0" algn="l">
              <a:spcBef>
                <a:spcPts val="0"/>
              </a:spcBef>
              <a:spcAft>
                <a:spcPts val="0"/>
              </a:spcAft>
              <a:buSzPts val="1800"/>
              <a:buChar char="-"/>
            </a:pPr>
            <a:r>
              <a:rPr lang="en"/>
              <a:t>Government interventions</a:t>
            </a:r>
            <a:endParaRPr/>
          </a:p>
          <a:p>
            <a:pPr indent="-342900" lvl="0" marL="457200" rtl="0" algn="l">
              <a:spcBef>
                <a:spcPts val="0"/>
              </a:spcBef>
              <a:spcAft>
                <a:spcPts val="0"/>
              </a:spcAft>
              <a:buSzPts val="1800"/>
              <a:buChar char="-"/>
            </a:pPr>
            <a:r>
              <a:rPr lang="en"/>
              <a:t>Banks’ appetite for risk</a:t>
            </a:r>
            <a:endParaRPr/>
          </a:p>
        </p:txBody>
      </p:sp>
      <p:pic>
        <p:nvPicPr>
          <p:cNvPr id="80" name="Google Shape;80;p16"/>
          <p:cNvPicPr preferRelativeResize="0"/>
          <p:nvPr/>
        </p:nvPicPr>
        <p:blipFill>
          <a:blip r:embed="rId3">
            <a:alphaModFix/>
          </a:blip>
          <a:stretch>
            <a:fillRect/>
          </a:stretch>
        </p:blipFill>
        <p:spPr>
          <a:xfrm>
            <a:off x="132750" y="2009721"/>
            <a:ext cx="4292725" cy="233955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265500" y="130500"/>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Problem</a:t>
            </a:r>
            <a:endParaRPr/>
          </a:p>
        </p:txBody>
      </p:sp>
      <p:sp>
        <p:nvSpPr>
          <p:cNvPr id="86" name="Google Shape;86;p17"/>
          <p:cNvSpPr txBox="1"/>
          <p:nvPr>
            <p:ph idx="2" type="body"/>
          </p:nvPr>
        </p:nvSpPr>
        <p:spPr>
          <a:xfrm>
            <a:off x="4939500" y="102050"/>
            <a:ext cx="3837000" cy="4317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Businesses want to know if they should pay for imported products / services sooner or later.</a:t>
            </a:r>
            <a:endParaRPr/>
          </a:p>
          <a:p>
            <a:pPr indent="-342900" lvl="0" marL="457200" rtl="0" algn="l">
              <a:spcBef>
                <a:spcPts val="1200"/>
              </a:spcBef>
              <a:spcAft>
                <a:spcPts val="0"/>
              </a:spcAft>
              <a:buSzPts val="1800"/>
              <a:buChar char="-"/>
            </a:pPr>
            <a:r>
              <a:rPr lang="en"/>
              <a:t>Dollar appreciates later</a:t>
            </a:r>
            <a:endParaRPr/>
          </a:p>
          <a:p>
            <a:pPr indent="-317500" lvl="1" marL="914400" rtl="0" algn="l">
              <a:spcBef>
                <a:spcPts val="0"/>
              </a:spcBef>
              <a:spcAft>
                <a:spcPts val="0"/>
              </a:spcAft>
              <a:buSzPts val="1400"/>
              <a:buChar char="-"/>
            </a:pPr>
            <a:r>
              <a:rPr lang="en"/>
              <a:t>Pay later</a:t>
            </a:r>
            <a:endParaRPr/>
          </a:p>
          <a:p>
            <a:pPr indent="-342900" lvl="0" marL="457200" rtl="0" algn="l">
              <a:spcBef>
                <a:spcPts val="0"/>
              </a:spcBef>
              <a:spcAft>
                <a:spcPts val="0"/>
              </a:spcAft>
              <a:buSzPts val="1800"/>
              <a:buChar char="-"/>
            </a:pPr>
            <a:r>
              <a:rPr lang="en"/>
              <a:t>Dollar depreciates later</a:t>
            </a:r>
            <a:endParaRPr/>
          </a:p>
          <a:p>
            <a:pPr indent="-317500" lvl="1" marL="914400" rtl="0" algn="l">
              <a:spcBef>
                <a:spcPts val="0"/>
              </a:spcBef>
              <a:spcAft>
                <a:spcPts val="0"/>
              </a:spcAft>
              <a:buSzPts val="1400"/>
              <a:buChar char="-"/>
            </a:pPr>
            <a:r>
              <a:rPr lang="en"/>
              <a:t>Pay now</a:t>
            </a:r>
            <a:endParaRPr/>
          </a:p>
          <a:p>
            <a:pPr indent="0" lvl="0" marL="0" rtl="0" algn="l">
              <a:spcBef>
                <a:spcPts val="1200"/>
              </a:spcBef>
              <a:spcAft>
                <a:spcPts val="1200"/>
              </a:spcAft>
              <a:buNone/>
            </a:pPr>
            <a:r>
              <a:rPr lang="en"/>
              <a:t>A</a:t>
            </a:r>
            <a:r>
              <a:rPr lang="en"/>
              <a:t>llows businesses to save money on purchases.</a:t>
            </a:r>
            <a:endParaRPr/>
          </a:p>
        </p:txBody>
      </p:sp>
      <p:pic>
        <p:nvPicPr>
          <p:cNvPr id="87" name="Google Shape;87;p17"/>
          <p:cNvPicPr preferRelativeResize="0"/>
          <p:nvPr/>
        </p:nvPicPr>
        <p:blipFill>
          <a:blip r:embed="rId3">
            <a:alphaModFix/>
          </a:blip>
          <a:stretch>
            <a:fillRect/>
          </a:stretch>
        </p:blipFill>
        <p:spPr>
          <a:xfrm>
            <a:off x="132750" y="2009721"/>
            <a:ext cx="4292725" cy="2339554"/>
          </a:xfrm>
          <a:prstGeom prst="rect">
            <a:avLst/>
          </a:prstGeom>
          <a:noFill/>
          <a:ln>
            <a:noFill/>
          </a:ln>
        </p:spPr>
      </p:pic>
      <p:pic>
        <p:nvPicPr>
          <p:cNvPr id="88" name="Google Shape;88;p17"/>
          <p:cNvPicPr preferRelativeResize="0"/>
          <p:nvPr/>
        </p:nvPicPr>
        <p:blipFill>
          <a:blip r:embed="rId4">
            <a:alphaModFix/>
          </a:blip>
          <a:stretch>
            <a:fillRect/>
          </a:stretch>
        </p:blipFill>
        <p:spPr>
          <a:xfrm>
            <a:off x="132750" y="1973025"/>
            <a:ext cx="4345748" cy="2897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Approach</a:t>
            </a:r>
            <a:endParaRPr/>
          </a:p>
        </p:txBody>
      </p:sp>
      <p:sp>
        <p:nvSpPr>
          <p:cNvPr id="94" name="Google Shape;94;p18"/>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Goal</a:t>
            </a:r>
            <a:endParaRPr/>
          </a:p>
        </p:txBody>
      </p:sp>
      <p:sp>
        <p:nvSpPr>
          <p:cNvPr id="95" name="Google Shape;95;p18"/>
          <p:cNvSpPr txBox="1"/>
          <p:nvPr>
            <p:ph idx="2" type="body"/>
          </p:nvPr>
        </p:nvSpPr>
        <p:spPr>
          <a:xfrm>
            <a:off x="4770025" y="198975"/>
            <a:ext cx="4108500" cy="399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P</a:t>
            </a:r>
            <a:r>
              <a:rPr lang="en"/>
              <a:t>redict the future exchange rate movement (up or down) of the Euro / Dollar pair (EURUSD) by using:</a:t>
            </a:r>
            <a:endParaRPr/>
          </a:p>
          <a:p>
            <a:pPr indent="-342900" lvl="0" marL="457200" rtl="0" algn="l">
              <a:spcBef>
                <a:spcPts val="1200"/>
              </a:spcBef>
              <a:spcAft>
                <a:spcPts val="0"/>
              </a:spcAft>
              <a:buSzPts val="1800"/>
              <a:buChar char="-"/>
            </a:pPr>
            <a:r>
              <a:rPr lang="en"/>
              <a:t>Technical Indicators</a:t>
            </a:r>
            <a:endParaRPr/>
          </a:p>
          <a:p>
            <a:pPr indent="-342900" lvl="0" marL="457200" rtl="0" algn="l">
              <a:spcBef>
                <a:spcPts val="0"/>
              </a:spcBef>
              <a:spcAft>
                <a:spcPts val="0"/>
              </a:spcAft>
              <a:buSzPts val="1800"/>
              <a:buChar char="-"/>
            </a:pPr>
            <a:r>
              <a:rPr lang="en"/>
              <a:t>Macroeconomic data</a:t>
            </a:r>
            <a:endParaRPr/>
          </a:p>
          <a:p>
            <a:pPr indent="0" lvl="0" marL="0" rtl="0" algn="l">
              <a:spcBef>
                <a:spcPts val="1200"/>
              </a:spcBef>
              <a:spcAft>
                <a:spcPts val="1200"/>
              </a:spcAft>
              <a:buNone/>
            </a:pPr>
            <a:r>
              <a:rPr lang="en"/>
              <a:t>See if economic fundamentals play a major role in exchange rate movement.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Approach</a:t>
            </a:r>
            <a:endParaRPr/>
          </a:p>
        </p:txBody>
      </p:sp>
      <p:sp>
        <p:nvSpPr>
          <p:cNvPr id="101" name="Google Shape;101;p19"/>
          <p:cNvSpPr txBox="1"/>
          <p:nvPr>
            <p:ph idx="1" type="subTitle"/>
          </p:nvPr>
        </p:nvSpPr>
        <p:spPr>
          <a:xfrm>
            <a:off x="265500" y="1591976"/>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Main Features</a:t>
            </a:r>
            <a:endParaRPr/>
          </a:p>
        </p:txBody>
      </p:sp>
      <p:sp>
        <p:nvSpPr>
          <p:cNvPr id="102" name="Google Shape;102;p19"/>
          <p:cNvSpPr txBox="1"/>
          <p:nvPr>
            <p:ph idx="2" type="body"/>
          </p:nvPr>
        </p:nvSpPr>
        <p:spPr>
          <a:xfrm>
            <a:off x="4770025" y="198975"/>
            <a:ext cx="3972600" cy="4243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Technical Indicators</a:t>
            </a:r>
            <a:endParaRPr/>
          </a:p>
          <a:p>
            <a:pPr indent="-317500" lvl="0" marL="457200" rtl="0" algn="l">
              <a:spcBef>
                <a:spcPts val="1200"/>
              </a:spcBef>
              <a:spcAft>
                <a:spcPts val="0"/>
              </a:spcAft>
              <a:buSzPts val="1400"/>
              <a:buChar char="-"/>
            </a:pPr>
            <a:r>
              <a:rPr lang="en" sz="1400"/>
              <a:t>Moving Averages</a:t>
            </a:r>
            <a:endParaRPr sz="1400"/>
          </a:p>
          <a:p>
            <a:pPr indent="-317500" lvl="0" marL="457200" rtl="0" algn="l">
              <a:spcBef>
                <a:spcPts val="0"/>
              </a:spcBef>
              <a:spcAft>
                <a:spcPts val="0"/>
              </a:spcAft>
              <a:buSzPts val="1400"/>
              <a:buChar char="-"/>
            </a:pPr>
            <a:r>
              <a:rPr lang="en" sz="1400"/>
              <a:t>RSI (Relative Strength Index)</a:t>
            </a:r>
            <a:endParaRPr sz="1400"/>
          </a:p>
          <a:p>
            <a:pPr indent="-317500" lvl="1" marL="914400" rtl="0" algn="l">
              <a:spcBef>
                <a:spcPts val="0"/>
              </a:spcBef>
              <a:spcAft>
                <a:spcPts val="0"/>
              </a:spcAft>
              <a:buSzPts val="1400"/>
              <a:buChar char="-"/>
            </a:pPr>
            <a:r>
              <a:rPr lang="en"/>
              <a:t>Finds potentially overbought / oversold areas.</a:t>
            </a:r>
            <a:endParaRPr/>
          </a:p>
          <a:p>
            <a:pPr indent="-317500" lvl="0" marL="457200" rtl="0" algn="l">
              <a:spcBef>
                <a:spcPts val="0"/>
              </a:spcBef>
              <a:spcAft>
                <a:spcPts val="0"/>
              </a:spcAft>
              <a:buSzPts val="1400"/>
              <a:buChar char="-"/>
            </a:pPr>
            <a:r>
              <a:rPr lang="en" sz="1400"/>
              <a:t>MACD (Moving Avg. Convergence / Divergence)</a:t>
            </a:r>
            <a:endParaRPr sz="1400"/>
          </a:p>
          <a:p>
            <a:pPr indent="-317500" lvl="0" marL="457200" rtl="0" algn="l">
              <a:spcBef>
                <a:spcPts val="0"/>
              </a:spcBef>
              <a:spcAft>
                <a:spcPts val="0"/>
              </a:spcAft>
              <a:buSzPts val="1400"/>
              <a:buChar char="-"/>
            </a:pPr>
            <a:r>
              <a:rPr lang="en" sz="1400"/>
              <a:t>Bollinger Bands</a:t>
            </a:r>
            <a:endParaRPr sz="1400"/>
          </a:p>
          <a:p>
            <a:pPr indent="-317500" lvl="0" marL="457200" rtl="0" algn="l">
              <a:spcBef>
                <a:spcPts val="0"/>
              </a:spcBef>
              <a:spcAft>
                <a:spcPts val="0"/>
              </a:spcAft>
              <a:buSzPts val="1400"/>
              <a:buChar char="-"/>
            </a:pPr>
            <a:r>
              <a:rPr lang="en" sz="1400"/>
              <a:t>Previous days’ close rates.</a:t>
            </a:r>
            <a:endParaRPr sz="1400"/>
          </a:p>
          <a:p>
            <a:pPr indent="0" lvl="0" marL="0" rtl="0" algn="l">
              <a:spcBef>
                <a:spcPts val="1200"/>
              </a:spcBef>
              <a:spcAft>
                <a:spcPts val="0"/>
              </a:spcAft>
              <a:buNone/>
            </a:pPr>
            <a:r>
              <a:rPr lang="en"/>
              <a:t>Macroeconomic Indicators</a:t>
            </a:r>
            <a:endParaRPr/>
          </a:p>
          <a:p>
            <a:pPr indent="-317500" lvl="0" marL="457200" rtl="0" algn="l">
              <a:spcBef>
                <a:spcPts val="1200"/>
              </a:spcBef>
              <a:spcAft>
                <a:spcPts val="0"/>
              </a:spcAft>
              <a:buSzPts val="1400"/>
              <a:buChar char="-"/>
            </a:pPr>
            <a:r>
              <a:rPr lang="en" sz="1400"/>
              <a:t>Interest rates in the US and Euro Zone</a:t>
            </a:r>
            <a:endParaRPr sz="1400"/>
          </a:p>
          <a:p>
            <a:pPr indent="-317500" lvl="0" marL="457200" rtl="0" algn="l">
              <a:spcBef>
                <a:spcPts val="0"/>
              </a:spcBef>
              <a:spcAft>
                <a:spcPts val="0"/>
              </a:spcAft>
              <a:buSzPts val="1400"/>
              <a:buChar char="-"/>
            </a:pPr>
            <a:r>
              <a:rPr lang="en" sz="1400"/>
              <a:t>Inflation Rates</a:t>
            </a:r>
            <a:endParaRPr sz="1400"/>
          </a:p>
          <a:p>
            <a:pPr indent="-317500" lvl="0" marL="457200" rtl="0" algn="l">
              <a:spcBef>
                <a:spcPts val="0"/>
              </a:spcBef>
              <a:spcAft>
                <a:spcPts val="0"/>
              </a:spcAft>
              <a:buSzPts val="1400"/>
              <a:buChar char="-"/>
            </a:pPr>
            <a:r>
              <a:rPr lang="en" sz="1400"/>
              <a:t>Dollar Index (DXY)</a:t>
            </a:r>
            <a:endParaRPr sz="1400"/>
          </a:p>
        </p:txBody>
      </p:sp>
      <p:pic>
        <p:nvPicPr>
          <p:cNvPr id="103" name="Google Shape;103;p19"/>
          <p:cNvPicPr preferRelativeResize="0"/>
          <p:nvPr/>
        </p:nvPicPr>
        <p:blipFill>
          <a:blip r:embed="rId3">
            <a:alphaModFix/>
          </a:blip>
          <a:stretch>
            <a:fillRect/>
          </a:stretch>
        </p:blipFill>
        <p:spPr>
          <a:xfrm>
            <a:off x="102225" y="2415276"/>
            <a:ext cx="4357125" cy="2512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265500" y="19897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Approach</a:t>
            </a:r>
            <a:endParaRPr/>
          </a:p>
        </p:txBody>
      </p:sp>
      <p:sp>
        <p:nvSpPr>
          <p:cNvPr id="109" name="Google Shape;109;p20"/>
          <p:cNvSpPr txBox="1"/>
          <p:nvPr>
            <p:ph idx="1" type="subTitle"/>
          </p:nvPr>
        </p:nvSpPr>
        <p:spPr>
          <a:xfrm>
            <a:off x="265500" y="1591976"/>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Little Background</a:t>
            </a:r>
            <a:endParaRPr/>
          </a:p>
        </p:txBody>
      </p:sp>
      <p:sp>
        <p:nvSpPr>
          <p:cNvPr id="110" name="Google Shape;110;p20"/>
          <p:cNvSpPr txBox="1"/>
          <p:nvPr>
            <p:ph idx="2" type="body"/>
          </p:nvPr>
        </p:nvSpPr>
        <p:spPr>
          <a:xfrm>
            <a:off x="4770025" y="198975"/>
            <a:ext cx="4074600" cy="4672500"/>
          </a:xfrm>
          <a:prstGeom prst="rect">
            <a:avLst/>
          </a:prstGeom>
        </p:spPr>
        <p:txBody>
          <a:bodyPr anchorCtr="0" anchor="ctr" bIns="91425" lIns="91425" spcFirstLastPara="1" rIns="91425" wrap="square" tIns="91425">
            <a:normAutofit lnSpcReduction="10000"/>
          </a:bodyPr>
          <a:lstStyle/>
          <a:p>
            <a:pPr indent="-330200" lvl="0" marL="457200" rtl="0" algn="l">
              <a:lnSpc>
                <a:spcPct val="150000"/>
              </a:lnSpc>
              <a:spcBef>
                <a:spcPts val="0"/>
              </a:spcBef>
              <a:spcAft>
                <a:spcPts val="0"/>
              </a:spcAft>
              <a:buSzPts val="1600"/>
              <a:buChar char="-"/>
            </a:pPr>
            <a:r>
              <a:rPr lang="en" sz="1600"/>
              <a:t>The smallest fractional unit of any given currency is called a pip.</a:t>
            </a:r>
            <a:endParaRPr sz="1600"/>
          </a:p>
          <a:p>
            <a:pPr indent="-330200" lvl="0" marL="457200" rtl="0" algn="l">
              <a:lnSpc>
                <a:spcPct val="150000"/>
              </a:lnSpc>
              <a:spcBef>
                <a:spcPts val="0"/>
              </a:spcBef>
              <a:spcAft>
                <a:spcPts val="0"/>
              </a:spcAft>
              <a:buSzPts val="1600"/>
              <a:buChar char="-"/>
            </a:pPr>
            <a:r>
              <a:rPr lang="en" sz="1600"/>
              <a:t>Higher interest rates make a given currency more appealing, and vice versa.</a:t>
            </a:r>
            <a:endParaRPr sz="1600"/>
          </a:p>
          <a:p>
            <a:pPr indent="-330200" lvl="0" marL="457200" rtl="0" algn="l">
              <a:lnSpc>
                <a:spcPct val="150000"/>
              </a:lnSpc>
              <a:spcBef>
                <a:spcPts val="0"/>
              </a:spcBef>
              <a:spcAft>
                <a:spcPts val="0"/>
              </a:spcAft>
              <a:buSzPts val="1600"/>
              <a:buChar char="-"/>
            </a:pPr>
            <a:r>
              <a:rPr lang="en" sz="1600"/>
              <a:t>Interest rate differential between two currency zones moves the exchange rate.</a:t>
            </a:r>
            <a:endParaRPr sz="1600"/>
          </a:p>
          <a:p>
            <a:pPr indent="-330200" lvl="0" marL="457200" rtl="0" algn="l">
              <a:lnSpc>
                <a:spcPct val="150000"/>
              </a:lnSpc>
              <a:spcBef>
                <a:spcPts val="0"/>
              </a:spcBef>
              <a:spcAft>
                <a:spcPts val="0"/>
              </a:spcAft>
              <a:buSzPts val="1600"/>
              <a:buChar char="-"/>
            </a:pPr>
            <a:r>
              <a:rPr lang="en" sz="1600"/>
              <a:t>Increase in inflation tends to be followed by an increased interest rates, due to governments trying to curb it, and vice versa.</a:t>
            </a:r>
            <a:endParaRPr sz="1600"/>
          </a:p>
          <a:p>
            <a:pPr indent="0" lvl="0" marL="457200" rtl="0" algn="l">
              <a:lnSpc>
                <a:spcPct val="150000"/>
              </a:lnSpc>
              <a:spcBef>
                <a:spcPts val="1200"/>
              </a:spcBef>
              <a:spcAft>
                <a:spcPts val="1200"/>
              </a:spcAft>
              <a:buNone/>
            </a:pPr>
            <a:r>
              <a:t/>
            </a:r>
            <a:endParaRPr sz="1400"/>
          </a:p>
        </p:txBody>
      </p:sp>
      <p:pic>
        <p:nvPicPr>
          <p:cNvPr id="111" name="Google Shape;111;p20"/>
          <p:cNvPicPr preferRelativeResize="0"/>
          <p:nvPr/>
        </p:nvPicPr>
        <p:blipFill>
          <a:blip r:embed="rId3">
            <a:alphaModFix/>
          </a:blip>
          <a:stretch>
            <a:fillRect/>
          </a:stretch>
        </p:blipFill>
        <p:spPr>
          <a:xfrm>
            <a:off x="152400" y="3089876"/>
            <a:ext cx="2117115" cy="1901225"/>
          </a:xfrm>
          <a:prstGeom prst="rect">
            <a:avLst/>
          </a:prstGeom>
          <a:noFill/>
          <a:ln>
            <a:noFill/>
          </a:ln>
        </p:spPr>
      </p:pic>
      <p:pic>
        <p:nvPicPr>
          <p:cNvPr id="112" name="Google Shape;112;p20"/>
          <p:cNvPicPr preferRelativeResize="0"/>
          <p:nvPr/>
        </p:nvPicPr>
        <p:blipFill>
          <a:blip r:embed="rId4">
            <a:alphaModFix/>
          </a:blip>
          <a:stretch>
            <a:fillRect/>
          </a:stretch>
        </p:blipFill>
        <p:spPr>
          <a:xfrm>
            <a:off x="2421915" y="3089876"/>
            <a:ext cx="1832194" cy="19012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21"/>
          <p:cNvPicPr preferRelativeResize="0"/>
          <p:nvPr/>
        </p:nvPicPr>
        <p:blipFill>
          <a:blip r:embed="rId3">
            <a:alphaModFix/>
          </a:blip>
          <a:stretch>
            <a:fillRect/>
          </a:stretch>
        </p:blipFill>
        <p:spPr>
          <a:xfrm>
            <a:off x="8" y="-1"/>
            <a:ext cx="7717115" cy="5143501"/>
          </a:xfrm>
          <a:prstGeom prst="rect">
            <a:avLst/>
          </a:prstGeom>
          <a:noFill/>
          <a:ln>
            <a:noFill/>
          </a:ln>
        </p:spPr>
      </p:pic>
      <p:sp>
        <p:nvSpPr>
          <p:cNvPr id="118" name="Google Shape;118;p21"/>
          <p:cNvSpPr txBox="1"/>
          <p:nvPr>
            <p:ph type="title"/>
          </p:nvPr>
        </p:nvSpPr>
        <p:spPr>
          <a:xfrm>
            <a:off x="696550" y="526350"/>
            <a:ext cx="5604000" cy="4090800"/>
          </a:xfrm>
          <a:prstGeom prst="rect">
            <a:avLst/>
          </a:prstGeom>
          <a:noFill/>
        </p:spPr>
        <p:txBody>
          <a:bodyPr anchorCtr="0" anchor="ctr" bIns="91425" lIns="91425" spcFirstLastPara="1" rIns="91425" wrap="square" tIns="91425">
            <a:normAutofit/>
          </a:bodyPr>
          <a:lstStyle/>
          <a:p>
            <a:pPr indent="0" lvl="0" marL="0" rtl="0" algn="l">
              <a:spcBef>
                <a:spcPts val="0"/>
              </a:spcBef>
              <a:spcAft>
                <a:spcPts val="0"/>
              </a:spcAft>
              <a:buNone/>
            </a:pPr>
            <a:r>
              <a:rPr lang="en"/>
              <a:t>The Data Mining.</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